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6"/>
  </p:notesMasterIdLst>
  <p:sldIdLst>
    <p:sldId id="256" r:id="rId2"/>
    <p:sldId id="257" r:id="rId3"/>
    <p:sldId id="258" r:id="rId4"/>
    <p:sldId id="271" r:id="rId5"/>
    <p:sldId id="270" r:id="rId6"/>
    <p:sldId id="297" r:id="rId7"/>
    <p:sldId id="260" r:id="rId8"/>
    <p:sldId id="274" r:id="rId9"/>
    <p:sldId id="276" r:id="rId10"/>
    <p:sldId id="261" r:id="rId11"/>
    <p:sldId id="262" r:id="rId12"/>
    <p:sldId id="886" r:id="rId13"/>
    <p:sldId id="885" r:id="rId14"/>
    <p:sldId id="263" r:id="rId15"/>
    <p:sldId id="887" r:id="rId16"/>
    <p:sldId id="888" r:id="rId17"/>
    <p:sldId id="264" r:id="rId18"/>
    <p:sldId id="265" r:id="rId19"/>
    <p:sldId id="891" r:id="rId20"/>
    <p:sldId id="266" r:id="rId21"/>
    <p:sldId id="267" r:id="rId22"/>
    <p:sldId id="889" r:id="rId23"/>
    <p:sldId id="268" r:id="rId24"/>
    <p:sldId id="269" r:id="rId25"/>
    <p:sldId id="285" r:id="rId26"/>
    <p:sldId id="890" r:id="rId27"/>
    <p:sldId id="294" r:id="rId28"/>
    <p:sldId id="275" r:id="rId29"/>
    <p:sldId id="295" r:id="rId30"/>
    <p:sldId id="277" r:id="rId31"/>
    <p:sldId id="278" r:id="rId32"/>
    <p:sldId id="296" r:id="rId33"/>
    <p:sldId id="286" r:id="rId34"/>
    <p:sldId id="288" r:id="rId35"/>
    <p:sldId id="290" r:id="rId36"/>
    <p:sldId id="289" r:id="rId37"/>
    <p:sldId id="292" r:id="rId38"/>
    <p:sldId id="291" r:id="rId39"/>
    <p:sldId id="293" r:id="rId40"/>
    <p:sldId id="280" r:id="rId41"/>
    <p:sldId id="279" r:id="rId42"/>
    <p:sldId id="282" r:id="rId43"/>
    <p:sldId id="284" r:id="rId44"/>
    <p:sldId id="283"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47"/>
    <p:restoredTop sz="79213"/>
  </p:normalViewPr>
  <p:slideViewPr>
    <p:cSldViewPr snapToGrid="0">
      <p:cViewPr varScale="1">
        <p:scale>
          <a:sx n="99" d="100"/>
          <a:sy n="99" d="100"/>
        </p:scale>
        <p:origin x="184" y="6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Computing_Machinery_and_Intelligenc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Turing_test"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Mind_(journa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mputing_Machinery_and_Intelligenc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Turing_test"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Mind_(journa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LRhbcDzbGSU&amp;t=2361"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LRhbcDzbGSU&amp;t=3819"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Focal_character" TargetMode="External"/><Relationship Id="rId3" Type="http://schemas.openxmlformats.org/officeDocument/2006/relationships/hyperlink" Target="https://en.wikipedia.org/wiki/First-person_narrative#cite_note-Ohio-2" TargetMode="External"/><Relationship Id="rId7" Type="http://schemas.openxmlformats.org/officeDocument/2006/relationships/hyperlink" Target="https://en.wikipedia.org/wiki/Story_within_a_story"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Free_indirect_speech" TargetMode="External"/><Relationship Id="rId5" Type="http://schemas.openxmlformats.org/officeDocument/2006/relationships/hyperlink" Target="https://en.wikipedia.org/wiki/Protagonist" TargetMode="External"/><Relationship Id="rId4" Type="http://schemas.openxmlformats.org/officeDocument/2006/relationships/hyperlink" Target="https://en.wikipedia.org/wiki/Narration#cite_note-12"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Narration#cite_note-12" TargetMode="External"/><Relationship Id="rId7" Type="http://schemas.openxmlformats.org/officeDocument/2006/relationships/hyperlink" Target="https://en.wikipedia.org/wiki/Focal_character"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en.wikipedia.org/wiki/Story_within_a_story" TargetMode="External"/><Relationship Id="rId5" Type="http://schemas.openxmlformats.org/officeDocument/2006/relationships/hyperlink" Target="https://en.wikipedia.org/wiki/Free_indirect_speech" TargetMode="External"/><Relationship Id="rId4" Type="http://schemas.openxmlformats.org/officeDocument/2006/relationships/hyperlink" Target="https://en.wikipedia.org/wiki/Protagonist"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5ad6b469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5ad6b469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dirty="0"/>
              <a:t>MC </a:t>
            </a:r>
            <a:r>
              <a:rPr lang="en-US" dirty="0" err="1"/>
              <a:t>Frontalot</a:t>
            </a:r>
            <a:r>
              <a:rPr lang="en-US" dirty="0"/>
              <a:t> - It Is Pitch Dark</a:t>
            </a:r>
          </a:p>
          <a:p>
            <a:pPr marL="0" lvl="0" indent="0" algn="l" rtl="0">
              <a:lnSpc>
                <a:spcPct val="115000"/>
              </a:lnSpc>
              <a:spcBef>
                <a:spcPts val="600"/>
              </a:spcBef>
              <a:spcAft>
                <a:spcPts val="0"/>
              </a:spcAft>
              <a:buNone/>
            </a:pPr>
            <a:r>
              <a:rPr lang="en-US" dirty="0"/>
              <a:t>https://</a:t>
            </a:r>
            <a:r>
              <a:rPr lang="en-US" dirty="0" err="1"/>
              <a:t>www.youtube.com</a:t>
            </a:r>
            <a:r>
              <a:rPr lang="en-US" dirty="0"/>
              <a:t>/</a:t>
            </a:r>
            <a:r>
              <a:rPr lang="en-US" dirty="0" err="1"/>
              <a:t>watch?v</a:t>
            </a:r>
            <a:r>
              <a:rPr lang="en-US" dirty="0"/>
              <a:t>=4nigRT2KmCE </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d1fc10556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d1fc1055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idea of computer conversation was developed along with the general-purpose purpose digital computer; Turing (1950) presented it quite clearly in his influential paper “Computing Machinery and Intelligence,” in which he established the Turing Test. He gave the example of a parlor game in which a person of one gender tries to imitate a person of the other, and then suggested a similar game in which a computer would imitate a human in conversation. The question “Can machines think?” could then be replaced by one that was easier to answer: “Are there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imaginable digital computers which would do well in the imitation game?” (Turing 1950, 54-55). In formulating this test, Turing highlighted lighted the importance of conversational ability to our perception of intelligence, at a time when computers almost exclusively processed numbers rather than language.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“imitation game” is a party game, where a man and a woman go into separate rooms and guests try to tell them apart by writing a series of questions and reading the typewritten answers sent back. In this game both the man and the woman aim to convince the guests that they are the other.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a:hlinkClick r:id="rId3" tooltip="Computing Machinery and Intelligence"/>
              </a:rPr>
              <a:t>Computing Machinery and Intelligence</a:t>
            </a:r>
            <a:r>
              <a:rPr lang="en-US" dirty="0"/>
              <a:t>" (</a:t>
            </a:r>
            <a:r>
              <a:rPr lang="en-US" i="1" dirty="0">
                <a:hlinkClick r:id="rId4" tooltip="Mind (journal)"/>
              </a:rPr>
              <a:t>Mind</a:t>
            </a:r>
            <a:r>
              <a:rPr lang="en-US" dirty="0"/>
              <a:t>, October 1950), Turing addressed the problem of </a:t>
            </a:r>
            <a:r>
              <a:rPr lang="en-US" dirty="0">
                <a:hlinkClick r:id="rId5" tooltip="Artificial intelligence"/>
              </a:rPr>
              <a:t>artificial intelligence</a:t>
            </a:r>
            <a:r>
              <a:rPr lang="en-US" dirty="0"/>
              <a:t>, and proposed an experiment that became known as the </a:t>
            </a:r>
            <a:r>
              <a:rPr lang="en-US" dirty="0">
                <a:hlinkClick r:id="rId6" tooltip="Turing test"/>
              </a:rPr>
              <a:t>Turing test</a:t>
            </a:r>
            <a:r>
              <a:rPr lang="en-US" dirty="0"/>
              <a:t>, an attempt to define a standard for a machine to be called "intelligent". The idea was that a computer could be said to "think" if a human interrogator could not tell it apart, through conversation, from a human being.</a:t>
            </a:r>
          </a:p>
          <a:p>
            <a:endParaRPr lang="en-US" dirty="0"/>
          </a:p>
        </p:txBody>
      </p:sp>
      <p:sp>
        <p:nvSpPr>
          <p:cNvPr id="4" name="Slide Number Placeholder 3"/>
          <p:cNvSpPr>
            <a:spLocks noGrp="1"/>
          </p:cNvSpPr>
          <p:nvPr>
            <p:ph type="sldNum" sz="quarter" idx="10"/>
          </p:nvPr>
        </p:nvSpPr>
        <p:spPr/>
        <p:txBody>
          <a:bodyPr/>
          <a:lstStyle/>
          <a:p>
            <a:pPr>
              <a:defRPr/>
            </a:pPr>
            <a:fld id="{BA614E21-80EC-4882-A804-B3FB360D0E92}" type="slidenum">
              <a:rPr lang="en-US" altLang="en-US" smtClean="0"/>
              <a:pPr>
                <a:defRPr/>
              </a:pPr>
              <a:t>12</a:t>
            </a:fld>
            <a:endParaRPr lang="en-US" altLang="en-US"/>
          </a:p>
        </p:txBody>
      </p:sp>
    </p:spTree>
    <p:extLst>
      <p:ext uri="{BB962C8B-B14F-4D97-AF65-F5344CB8AC3E}">
        <p14:creationId xmlns:p14="http://schemas.microsoft.com/office/powerpoint/2010/main" val="420768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idea of computer conversation was developed along with the general-purpose purpose digital computer; Turing (1950) presented it quite clearly in his influential paper “Computing Machinery and Intelligence,” in which he established the Turing Test. He gave the example of a parlor game in which a person of one gender tries to imitate a person of the other, and then suggested a similar game in which a computer would imitate a human in conversation. The question “Can machines think?” could then be replaced by one that was easier to answer: “Are there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imaginable digital computers which would do well in the imitation game?” (Turing 1950, 54-55). In formulating this test, Turing highlighted lighted the importance of conversational ability to our perception of intelligence, at a time when computers almost exclusively processed numbers rather than language.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“imitation game” is a party game, where a man and a woman go into separate rooms and guests try to tell them apart by writing a series of questions and reading the typewritten answers sent back. In this game both the man and the woman aim to convince the guests that they are the other.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a:hlinkClick r:id="rId3" tooltip="Computing Machinery and Intelligence"/>
              </a:rPr>
              <a:t>Computing Machinery and Intelligence</a:t>
            </a:r>
            <a:r>
              <a:rPr lang="en-US" dirty="0"/>
              <a:t>" (</a:t>
            </a:r>
            <a:r>
              <a:rPr lang="en-US" i="1" dirty="0">
                <a:hlinkClick r:id="rId4" tooltip="Mind (journal)"/>
              </a:rPr>
              <a:t>Mind</a:t>
            </a:r>
            <a:r>
              <a:rPr lang="en-US" dirty="0"/>
              <a:t>, October 1950), Turing addressed the problem of </a:t>
            </a:r>
            <a:r>
              <a:rPr lang="en-US" dirty="0">
                <a:hlinkClick r:id="rId5" tooltip="Artificial intelligence"/>
              </a:rPr>
              <a:t>artificial intelligence</a:t>
            </a:r>
            <a:r>
              <a:rPr lang="en-US" dirty="0"/>
              <a:t>, and proposed an experiment that became known as the </a:t>
            </a:r>
            <a:r>
              <a:rPr lang="en-US" dirty="0">
                <a:hlinkClick r:id="rId6" tooltip="Turing test"/>
              </a:rPr>
              <a:t>Turing test</a:t>
            </a:r>
            <a:r>
              <a:rPr lang="en-US" dirty="0"/>
              <a:t>, an attempt to define a standard for a machine to be called "intelligent". The idea was that a computer could be said to "think" if a human interrogator could not tell it apart, through conversation, from a human being.</a:t>
            </a:r>
          </a:p>
          <a:p>
            <a:endParaRPr lang="en-US" dirty="0"/>
          </a:p>
        </p:txBody>
      </p:sp>
      <p:sp>
        <p:nvSpPr>
          <p:cNvPr id="4" name="Slide Number Placeholder 3"/>
          <p:cNvSpPr>
            <a:spLocks noGrp="1"/>
          </p:cNvSpPr>
          <p:nvPr>
            <p:ph type="sldNum" sz="quarter" idx="10"/>
          </p:nvPr>
        </p:nvSpPr>
        <p:spPr/>
        <p:txBody>
          <a:bodyPr/>
          <a:lstStyle/>
          <a:p>
            <a:pPr>
              <a:defRPr/>
            </a:pPr>
            <a:fld id="{BA614E21-80EC-4882-A804-B3FB360D0E92}" type="slidenum">
              <a:rPr lang="en-US" altLang="en-US" smtClean="0"/>
              <a:pPr>
                <a:defRPr/>
              </a:pPr>
              <a:t>13</a:t>
            </a:fld>
            <a:endParaRPr lang="en-US" altLang="en-US"/>
          </a:p>
        </p:txBody>
      </p:sp>
    </p:spTree>
    <p:extLst>
      <p:ext uri="{BB962C8B-B14F-4D97-AF65-F5344CB8AC3E}">
        <p14:creationId xmlns:p14="http://schemas.microsoft.com/office/powerpoint/2010/main" val="3833391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d1fc1055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d1fc1055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software programs ELIZA (1964–1966) and SHRDLU (1968–1970) were examples of early interactive natural language understanding. Both programs used natural language processing (NLP) to take input from their user and respond in a virtual and conversational manner. ELIZA simulated a psychotherapist that appeared to provide human-like responses to the user’s input, while SHRDLU employed an artificial intelligence that could move virtual objects around an environment and respond to questions asked about the environment’s shape. The development of effective natural language processing is an important part of interactive fiction development.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01864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d1fc1055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d1fc1055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ELIZA is a language analysis program that can run many different </a:t>
            </a:r>
            <a:r>
              <a:rPr lang="en-US" sz="1100" b="0" i="0" u="none" strike="noStrike" cap="none" dirty="0" err="1">
                <a:solidFill>
                  <a:srgbClr val="000000"/>
                </a:solidFill>
                <a:effectLst/>
                <a:latin typeface="Arial"/>
                <a:ea typeface="Arial"/>
                <a:cs typeface="Arial"/>
                <a:sym typeface="Arial"/>
              </a:rPr>
              <a:t>ferent</a:t>
            </a:r>
            <a:r>
              <a:rPr lang="en-US" sz="1100" b="0" i="0" u="none" strike="noStrike" cap="none" dirty="0">
                <a:solidFill>
                  <a:srgbClr val="000000"/>
                </a:solidFill>
                <a:effectLst/>
                <a:latin typeface="Arial"/>
                <a:ea typeface="Arial"/>
                <a:cs typeface="Arial"/>
                <a:sym typeface="Arial"/>
              </a:rPr>
              <a:t> scripts and have different sorts of conversations; the most famous script by far was called DOCTOR, which </a:t>
            </a:r>
            <a:r>
              <a:rPr lang="en-US" sz="1100" b="0" i="0" u="none" strike="noStrike" cap="none" dirty="0" err="1">
                <a:solidFill>
                  <a:srgbClr val="000000"/>
                </a:solidFill>
                <a:effectLst/>
                <a:latin typeface="Arial"/>
                <a:ea typeface="Arial"/>
                <a:cs typeface="Arial"/>
                <a:sym typeface="Arial"/>
              </a:rPr>
              <a:t>Weizenbaum</a:t>
            </a:r>
            <a:r>
              <a:rPr lang="en-US" sz="1100" b="0" i="0" u="none" strike="noStrike" cap="none" dirty="0">
                <a:solidFill>
                  <a:srgbClr val="000000"/>
                </a:solidFill>
                <a:effectLst/>
                <a:latin typeface="Arial"/>
                <a:ea typeface="Arial"/>
                <a:cs typeface="Arial"/>
                <a:sym typeface="Arial"/>
              </a:rPr>
              <a:t> (1976) explained was “designed to permit it to play (I should really say parody) the role of a Rogerian psychotherapist engaged in an initial interview with a patient”.</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Although ELIZA was later used to do more sophisticated types of natural language understanding (</a:t>
            </a:r>
            <a:r>
              <a:rPr lang="en-US" sz="1100" b="0" i="0" u="none" strike="noStrike" cap="none" dirty="0" err="1">
                <a:solidFill>
                  <a:srgbClr val="000000"/>
                </a:solidFill>
                <a:effectLst/>
                <a:latin typeface="Arial"/>
                <a:ea typeface="Arial"/>
                <a:cs typeface="Arial"/>
                <a:sym typeface="Arial"/>
              </a:rPr>
              <a:t>Weizenbaum</a:t>
            </a:r>
            <a:r>
              <a:rPr lang="en-US" sz="1100" b="0" i="0" u="none" strike="noStrike" cap="none" dirty="0">
                <a:solidFill>
                  <a:srgbClr val="000000"/>
                </a:solidFill>
                <a:effectLst/>
                <a:latin typeface="Arial"/>
                <a:ea typeface="Arial"/>
                <a:cs typeface="Arial"/>
                <a:sym typeface="Arial"/>
              </a:rPr>
              <a:t> 1967; Winograd 1972, 38), </a:t>
            </a:r>
            <a:r>
              <a:rPr lang="en-US" sz="1100" b="0" i="0" u="none" strike="noStrike" cap="none" dirty="0" err="1">
                <a:solidFill>
                  <a:srgbClr val="000000"/>
                </a:solidFill>
                <a:effectLst/>
                <a:latin typeface="Arial"/>
                <a:ea typeface="Arial"/>
                <a:cs typeface="Arial"/>
                <a:sym typeface="Arial"/>
              </a:rPr>
              <a:t>Weizenbaum</a:t>
            </a:r>
            <a:r>
              <a:rPr lang="en-US" sz="1100" b="0" i="0" u="none" strike="noStrike" cap="none" dirty="0">
                <a:solidFill>
                  <a:srgbClr val="000000"/>
                </a:solidFill>
                <a:effectLst/>
                <a:latin typeface="Arial"/>
                <a:ea typeface="Arial"/>
                <a:cs typeface="Arial"/>
                <a:sym typeface="Arial"/>
              </a:rPr>
              <a:t> (1976) made it clear that it in no way offered a general solution </a:t>
            </a:r>
            <a:r>
              <a:rPr lang="en-US" sz="1100" b="0" i="0" u="none" strike="noStrike" cap="none" dirty="0" err="1">
                <a:solidFill>
                  <a:srgbClr val="000000"/>
                </a:solidFill>
                <a:effectLst/>
                <a:latin typeface="Arial"/>
                <a:ea typeface="Arial"/>
                <a:cs typeface="Arial"/>
                <a:sym typeface="Arial"/>
              </a:rPr>
              <a:t>tion</a:t>
            </a:r>
            <a:r>
              <a:rPr lang="en-US" sz="1100" b="0" i="0" u="none" strike="noStrike" cap="none" dirty="0">
                <a:solidFill>
                  <a:srgbClr val="000000"/>
                </a:solidFill>
                <a:effectLst/>
                <a:latin typeface="Arial"/>
                <a:ea typeface="Arial"/>
                <a:cs typeface="Arial"/>
                <a:sym typeface="Arial"/>
              </a:rPr>
              <a:t> to the problem of natural language understanding.</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Nevertheless, users were quite affected by it. </a:t>
            </a:r>
            <a:r>
              <a:rPr lang="en-US" sz="1100" b="0" i="0" u="none" strike="noStrike" cap="none" dirty="0" err="1">
                <a:solidFill>
                  <a:srgbClr val="000000"/>
                </a:solidFill>
                <a:effectLst/>
                <a:latin typeface="Arial"/>
                <a:ea typeface="Arial"/>
                <a:cs typeface="Arial"/>
                <a:sym typeface="Arial"/>
              </a:rPr>
              <a:t>Weizenbaum</a:t>
            </a:r>
            <a:r>
              <a:rPr lang="en-US" sz="1100" b="0" i="0" u="none" strike="noStrike" cap="none" dirty="0">
                <a:solidFill>
                  <a:srgbClr val="000000"/>
                </a:solidFill>
                <a:effectLst/>
                <a:latin typeface="Arial"/>
                <a:ea typeface="Arial"/>
                <a:cs typeface="Arial"/>
                <a:sym typeface="Arial"/>
              </a:rPr>
              <a:t> wrote that he “was startled to see how quickly and how very deeply people conversing with DOCTOR became emotionally involved with the computer” (6). Janet Murray (1997) described him as being “so disconcerted by his achievement that he wrote a book warning of the dangers of attributing human thought to machines” (71).</a:t>
            </a:r>
          </a:p>
          <a:p>
            <a:pPr marL="158750" indent="0">
              <a:buNone/>
            </a:pPr>
            <a:r>
              <a:rPr lang="en-US" sz="1100" b="0" i="0" u="none" strike="noStrike" cap="none" dirty="0">
                <a:solidFill>
                  <a:srgbClr val="000000"/>
                </a:solidFill>
                <a:effectLst/>
                <a:latin typeface="Arial"/>
                <a:ea typeface="Arial"/>
                <a:cs typeface="Arial"/>
                <a:sym typeface="Arial"/>
              </a:rPr>
              <a:t>Some psychiatrists thought ELIZA/DOCTOR should be used in therapy; </a:t>
            </a:r>
            <a:r>
              <a:rPr lang="en-US" sz="1100" b="0" i="0" u="none" strike="noStrike" cap="none" dirty="0" err="1">
                <a:solidFill>
                  <a:srgbClr val="000000"/>
                </a:solidFill>
                <a:effectLst/>
                <a:latin typeface="Arial"/>
                <a:ea typeface="Arial"/>
                <a:cs typeface="Arial"/>
                <a:sym typeface="Arial"/>
              </a:rPr>
              <a:t>apy</a:t>
            </a:r>
            <a:r>
              <a:rPr lang="en-US" sz="1100" b="0" i="0" u="none" strike="noStrike" cap="none" dirty="0">
                <a:solidFill>
                  <a:srgbClr val="000000"/>
                </a:solidFill>
                <a:effectLst/>
                <a:latin typeface="Arial"/>
                <a:ea typeface="Arial"/>
                <a:cs typeface="Arial"/>
                <a:sym typeface="Arial"/>
              </a:rPr>
              <a:t>; people took contradictory positions on big questions in artificial intelligence </a:t>
            </a:r>
            <a:r>
              <a:rPr lang="en-US" sz="1100" b="0" i="0" u="none" strike="noStrike" cap="none" dirty="0" err="1">
                <a:solidFill>
                  <a:srgbClr val="000000"/>
                </a:solidFill>
                <a:effectLst/>
                <a:latin typeface="Arial"/>
                <a:ea typeface="Arial"/>
                <a:cs typeface="Arial"/>
                <a:sym typeface="Arial"/>
              </a:rPr>
              <a:t>gence</a:t>
            </a:r>
            <a:r>
              <a:rPr lang="en-US" sz="1100" b="0" i="0" u="none" strike="noStrike" cap="none" dirty="0">
                <a:solidFill>
                  <a:srgbClr val="000000"/>
                </a:solidFill>
                <a:effectLst/>
                <a:latin typeface="Arial"/>
                <a:ea typeface="Arial"/>
                <a:cs typeface="Arial"/>
                <a:sym typeface="Arial"/>
              </a:rPr>
              <a:t> based on ELIZA/DOCTOR; and the program inspired its own branch of computer literature based on conversation with fictional characters </a:t>
            </a:r>
            <a:r>
              <a:rPr lang="en-US" sz="1100" b="0" i="0" u="none" strike="noStrike" cap="none" dirty="0" err="1">
                <a:solidFill>
                  <a:srgbClr val="000000"/>
                </a:solidFill>
                <a:effectLst/>
                <a:latin typeface="Arial"/>
                <a:ea typeface="Arial"/>
                <a:cs typeface="Arial"/>
                <a:sym typeface="Arial"/>
              </a:rPr>
              <a:t>ters</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69148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Terry Winograd’s SHRDLU, which he programmed in LISP at the MIT Artificial Intelligence Laboratory during </a:t>
            </a:r>
            <a:r>
              <a:rPr lang="en-US" sz="1100" b="0" i="0" u="none" strike="noStrike" cap="none" dirty="0" err="1">
                <a:solidFill>
                  <a:srgbClr val="000000"/>
                </a:solidFill>
                <a:effectLst/>
                <a:latin typeface="Arial"/>
                <a:ea typeface="Arial"/>
                <a:cs typeface="Arial"/>
                <a:sym typeface="Arial"/>
              </a:rPr>
              <a:t>ing</a:t>
            </a:r>
            <a:r>
              <a:rPr lang="en-US" sz="1100" b="0" i="0" u="none" strike="noStrike" cap="none" dirty="0">
                <a:solidFill>
                  <a:srgbClr val="000000"/>
                </a:solidFill>
                <a:effectLst/>
                <a:latin typeface="Arial"/>
                <a:ea typeface="Arial"/>
                <a:cs typeface="Arial"/>
                <a:sym typeface="Arial"/>
              </a:rPr>
              <a:t> 1968-1970</a:t>
            </a:r>
          </a:p>
          <a:p>
            <a:pPr marL="158750" indent="0">
              <a:buNone/>
            </a:pPr>
            <a:r>
              <a:rPr lang="en-US" sz="1100" b="0" i="0" u="none" strike="noStrike" cap="none" dirty="0">
                <a:solidFill>
                  <a:srgbClr val="000000"/>
                </a:solidFill>
                <a:effectLst/>
                <a:latin typeface="Arial"/>
                <a:ea typeface="Arial"/>
                <a:cs typeface="Arial"/>
                <a:sym typeface="Arial"/>
              </a:rPr>
              <a:t>This program (named after the second row of keys on a Linotype machine; see Winograd 1999)) carried on a dialog with the user via teletype, also displaying an image of a tabletop with blocks on it. It could respond to natural language commands in real time,</a:t>
            </a:r>
          </a:p>
          <a:p>
            <a:pPr marL="158750" indent="0">
              <a:buNone/>
            </a:pPr>
            <a:r>
              <a:rPr lang="en-US" sz="1100" b="0" i="0" u="none" strike="noStrike" cap="none" dirty="0">
                <a:solidFill>
                  <a:srgbClr val="000000"/>
                </a:solidFill>
                <a:effectLst/>
                <a:latin typeface="Arial"/>
                <a:ea typeface="Arial"/>
                <a:cs typeface="Arial"/>
                <a:sym typeface="Arial"/>
              </a:rPr>
              <a:t>It would move the simulated blocks around if asked to; it could also answer questions about them.</a:t>
            </a:r>
          </a:p>
          <a:p>
            <a:pPr marL="158750" indent="0">
              <a:buNone/>
            </a:pPr>
            <a:r>
              <a:rPr lang="en-US" sz="1100" b="0" i="0" u="none" strike="noStrike" cap="none" dirty="0">
                <a:solidFill>
                  <a:srgbClr val="000000"/>
                </a:solidFill>
                <a:effectLst/>
                <a:latin typeface="Arial"/>
                <a:ea typeface="Arial"/>
                <a:cs typeface="Arial"/>
                <a:sym typeface="Arial"/>
              </a:rPr>
              <a:t>SHRDLU used its knowledge of the simulated world to help it parse input. It represented its knowledge as procedures.</a:t>
            </a:r>
          </a:p>
          <a:p>
            <a:pPr marL="158750" indent="0">
              <a:buNone/>
            </a:pPr>
            <a:r>
              <a:rPr lang="en-US" sz="1100" b="0" i="0" u="none" strike="noStrike" cap="none" dirty="0">
                <a:solidFill>
                  <a:srgbClr val="000000"/>
                </a:solidFill>
                <a:effectLst/>
                <a:latin typeface="Arial"/>
                <a:ea typeface="Arial"/>
                <a:cs typeface="Arial"/>
                <a:sym typeface="Arial"/>
              </a:rPr>
              <a:t>SHRDLU had eleven different components. There was a module for generating replies to the user, for instance, and one for simulating the blocks world (Winograd 1972). Here is a short excerpt from a much longer SHRDLU sample transcript:</a:t>
            </a:r>
          </a:p>
          <a:p>
            <a:pPr marL="158750" indent="0">
              <a:buNone/>
            </a:pPr>
            <a:r>
              <a:rPr lang="en-US" sz="1100" b="0" i="0" u="none" strike="noStrike" cap="none" dirty="0">
                <a:solidFill>
                  <a:srgbClr val="000000"/>
                </a:solidFill>
                <a:effectLst/>
                <a:latin typeface="Arial"/>
                <a:ea typeface="Arial"/>
                <a:cs typeface="Arial"/>
                <a:sym typeface="Arial"/>
              </a:rPr>
              <a:t>SHRDLU was able to understand almost any input just about anything that a human could understand-as long as it pertained to the blocks world.</a:t>
            </a:r>
          </a:p>
          <a:p>
            <a:pPr marL="158750" indent="0">
              <a:buNone/>
            </a:pPr>
            <a:endParaRPr lang="en-US" dirty="0"/>
          </a:p>
        </p:txBody>
      </p:sp>
    </p:spTree>
    <p:extLst>
      <p:ext uri="{BB962C8B-B14F-4D97-AF65-F5344CB8AC3E}">
        <p14:creationId xmlns:p14="http://schemas.microsoft.com/office/powerpoint/2010/main" val="1638393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1fc10556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1fc1055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world model is typically implemented in the interactive fiction program as some type of graph or tree with associated procedures.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5ad6b4699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5ad6b469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5ad6b4699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5ad6b469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  Reddit user ion_bond </a:t>
            </a:r>
            <a:br>
              <a:rPr lang="en"/>
            </a:br>
            <a:r>
              <a:rPr lang="en"/>
              <a:t>Source URL: https://www.reddit.com/r/zork/comments/5ximil/zork_map_mit_version_fantastic_game_i_spent_some/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5ad6b469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5ad6b469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In the case of Adventure’s “two-word” parser, which only accepts input of the form “verb” or “verb noun,” determining the grammatical structure of the input is trivial.</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ad6b469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ad6b469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Verbs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Infocom developed a custom virtual machine that could be implemented on a large number of platforms, and took standardized “story files” as input. Infocom was responsible for developing the interactive style that would be emulated by many later interpreters. The Infocom parser was widely regarded as the best of its era. It accepted complex, complete sentence commands like “put the blue book on the writing desk” at a time when most of its competitors parsers were restricted to simple two-word verb-noun combinations such as “put book”. The parser was actively upgraded with new features like undo and error correction, and later games would ‘understand’ multiple sentence input: ‘pick up the gem and put it in my bag. take the newspaper clipping out of my bag then burn it with the book of matches’.</a:t>
            </a:r>
          </a:p>
          <a:p>
            <a:endParaRPr lang="en-US" dirty="0"/>
          </a:p>
        </p:txBody>
      </p:sp>
    </p:spTree>
    <p:extLst>
      <p:ext uri="{BB962C8B-B14F-4D97-AF65-F5344CB8AC3E}">
        <p14:creationId xmlns:p14="http://schemas.microsoft.com/office/powerpoint/2010/main" val="1449950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hlinkClick r:id="rId3"/>
              </a:rPr>
              <a:t>https://www.youtube.com/watch?v=LRhbcDzbGSU&amp;t=2361</a:t>
            </a:r>
            <a:endParaRPr lang="en-US" dirty="0"/>
          </a:p>
          <a:p>
            <a:pPr marL="158750" indent="0">
              <a:buNone/>
            </a:pPr>
            <a:r>
              <a:rPr lang="en-US" dirty="0"/>
              <a:t>4 minute clip – end at </a:t>
            </a:r>
            <a:r>
              <a:rPr lang="en-US" sz="1100" b="1" i="0" u="none" strike="noStrike" cap="none" dirty="0">
                <a:solidFill>
                  <a:srgbClr val="000000"/>
                </a:solidFill>
                <a:effectLst/>
                <a:latin typeface="Arial"/>
                <a:ea typeface="Arial"/>
                <a:cs typeface="Arial"/>
                <a:sym typeface="Arial"/>
              </a:rPr>
              <a:t>43:25 (kill the player)</a:t>
            </a:r>
            <a:endParaRPr lang="en-US" dirty="0"/>
          </a:p>
          <a:p>
            <a:pPr marL="158750" indent="0">
              <a:buNone/>
            </a:pPr>
            <a:r>
              <a:rPr lang="en-US" sz="1100" b="1" i="0" u="none" strike="noStrike" cap="none" dirty="0">
                <a:solidFill>
                  <a:srgbClr val="000000"/>
                </a:solidFill>
                <a:effectLst/>
                <a:latin typeface="Arial"/>
                <a:ea typeface="Arial"/>
                <a:cs typeface="Arial"/>
                <a:sym typeface="Arial"/>
              </a:rPr>
              <a:t>39:20 - Language understanding difficulty </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41:30 - ELIZA</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43:10 - potential end point (after you’ve implemented it yourself, your perspective changes)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43:25 - potential end point (we just killed the player)</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344605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071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Puzzles – 2 minutes. </a:t>
            </a:r>
            <a:r>
              <a:rPr lang="en-US" dirty="0">
                <a:hlinkClick r:id="rId3"/>
              </a:rPr>
              <a:t>https://www.youtube.com/watch?v=LRhbcDzbGSU&amp;t=3819</a:t>
            </a:r>
            <a:endParaRPr lang="en-US" sz="1100" b="0" i="0" u="none" strike="noStrike" cap="none" dirty="0">
              <a:solidFill>
                <a:srgbClr val="000000"/>
              </a:solidFill>
              <a:effectLst/>
              <a:latin typeface="Arial"/>
              <a:ea typeface="Arial"/>
              <a:cs typeface="Arial"/>
              <a:sym typeface="Arial"/>
            </a:endParaRPr>
          </a:p>
          <a:p>
            <a:pPr marL="158750" indent="0" algn="l">
              <a:buNone/>
            </a:pPr>
            <a:r>
              <a:rPr lang="en-US" sz="1100" b="0" i="0" u="none" strike="noStrike" cap="none" dirty="0">
                <a:solidFill>
                  <a:srgbClr val="000000"/>
                </a:solidFill>
                <a:effectLst/>
                <a:latin typeface="Arial"/>
                <a:ea typeface="Arial"/>
                <a:cs typeface="Arial"/>
                <a:sym typeface="Arial"/>
              </a:rPr>
              <a:t>103:50 - </a:t>
            </a:r>
            <a:r>
              <a:rPr lang="en-US" sz="1100" b="0" i="0" u="none" strike="noStrike" cap="none" dirty="0" err="1">
                <a:solidFill>
                  <a:srgbClr val="000000"/>
                </a:solidFill>
                <a:effectLst/>
                <a:latin typeface="Arial"/>
                <a:ea typeface="Arial"/>
                <a:cs typeface="Arial"/>
                <a:sym typeface="Arial"/>
              </a:rPr>
              <a:t>narrative+puzzles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End. 105:56 </a:t>
            </a:r>
            <a:r>
              <a:rPr lang="en-US" sz="1100" b="1" i="0" u="none" strike="noStrike" cap="none" dirty="0">
                <a:solidFill>
                  <a:srgbClr val="000000"/>
                </a:solidFill>
                <a:effectLst/>
                <a:latin typeface="Arial"/>
                <a:ea typeface="Arial"/>
                <a:cs typeface="Arial"/>
                <a:sym typeface="Arial"/>
              </a:rPr>
              <a:t>The actual act of winning is trivial</a:t>
            </a:r>
          </a:p>
          <a:p>
            <a:pPr marL="158750" indent="0">
              <a:buNone/>
            </a:pPr>
            <a:endParaRPr lang="en-US" dirty="0"/>
          </a:p>
        </p:txBody>
      </p:sp>
    </p:spTree>
    <p:extLst>
      <p:ext uri="{BB962C8B-B14F-4D97-AF65-F5344CB8AC3E}">
        <p14:creationId xmlns:p14="http://schemas.microsoft.com/office/powerpoint/2010/main" val="3373999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9543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because, unlike in most works of fiction, the main character is closely associated with the player, and the events are seen to be happening as the player plays.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Some IF works dispense with second-person narrative entirely, opting for a first-person perspective (‘I’) or even placing the player in the position of an observer, rather than a direct participant.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2435036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Jane Eyre the title character is telling her own story.</a:t>
            </a:r>
          </a:p>
          <a:p>
            <a:pPr marL="158750" indent="0">
              <a:buNone/>
            </a:pPr>
            <a:r>
              <a:rPr lang="en-US" dirty="0"/>
              <a:t>Other examples of first person narration: fictional autobiographies, detective fiction, internal monologues, </a:t>
            </a:r>
          </a:p>
          <a:p>
            <a:pPr marL="158750" indent="0">
              <a:buNone/>
            </a:pPr>
            <a:endParaRPr lang="en-US" dirty="0"/>
          </a:p>
          <a:p>
            <a:pPr marL="158750" indent="0">
              <a:buNone/>
            </a:pPr>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pPr marL="158750" indent="0">
              <a:buNone/>
            </a:pPr>
            <a:endParaRPr lang="en-US" dirty="0"/>
          </a:p>
          <a:p>
            <a:pPr marL="158750" indent="0">
              <a:buNone/>
            </a:pPr>
            <a:r>
              <a:rPr lang="en-US" sz="1100" b="0" i="0" u="none" strike="noStrike" cap="none" dirty="0">
                <a:solidFill>
                  <a:srgbClr val="000000"/>
                </a:solidFill>
                <a:effectLst/>
                <a:latin typeface="Arial"/>
                <a:ea typeface="Arial"/>
                <a:cs typeface="Arial"/>
                <a:sym typeface="Arial"/>
              </a:rPr>
              <a:t>With a first person narrative it is important to consider how the story is being told, i.e., is the character writing it down, telling it out loud, thinking it to themselves? And if they are writing it down, is it something meant to be read by the public, a private diary, or a story meant for one other person? The way the first person narrator is relating the story will affect the language used, the length of sentences, the tone of voice and many other things. A story presented as a secret diary could be interpreted much differently than a public statement.</a:t>
            </a:r>
            <a:r>
              <a:rPr lang="en-US" sz="1100" b="0" i="0" u="none" strike="noStrike" cap="none" baseline="30000" dirty="0">
                <a:solidFill>
                  <a:srgbClr val="000000"/>
                </a:solidFill>
                <a:effectLst/>
                <a:latin typeface="Arial"/>
                <a:ea typeface="Arial"/>
                <a:cs typeface="Arial"/>
                <a:sym typeface="Arial"/>
                <a:hlinkClick r:id="rId3"/>
              </a:rPr>
              <a:t>[2]</a:t>
            </a:r>
            <a:endParaRPr lang="en-US" dirty="0"/>
          </a:p>
          <a:p>
            <a:pPr marL="158750" indent="0">
              <a:buNone/>
            </a:pPr>
            <a:endParaRPr lang="en-US" dirty="0"/>
          </a:p>
          <a:p>
            <a:pPr marL="158750" indent="0">
              <a:buNone/>
            </a:pPr>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4"/>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5"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6"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7"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8"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1781338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18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d43c44f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d43c44f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possess the Onyx Medallion, turn to 319.</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Jane Eyre the title character is telling her own story.</a:t>
            </a:r>
          </a:p>
          <a:p>
            <a:endParaRPr lang="en-US" dirty="0"/>
          </a:p>
          <a:p>
            <a:r>
              <a:rPr lang="en-US" dirty="0"/>
              <a:t>https://</a:t>
            </a:r>
            <a:r>
              <a:rPr lang="en-US" dirty="0" err="1"/>
              <a:t>en.wikipedia.org</a:t>
            </a:r>
            <a:r>
              <a:rPr lang="en-US" dirty="0"/>
              <a:t>/wiki/First-</a:t>
            </a:r>
            <a:r>
              <a:rPr lang="en-US" dirty="0" err="1"/>
              <a:t>person_narrative</a:t>
            </a:r>
            <a:r>
              <a:rPr lang="en-US" dirty="0"/>
              <a:t> This device allows the audience to see the narrator's mind's eye view of the fictional universe, but it is limited to the narrator's experiences and awareness of the true state of affairs</a:t>
            </a:r>
          </a:p>
          <a:p>
            <a:endParaRPr lang="en-US" dirty="0"/>
          </a:p>
          <a:p>
            <a:r>
              <a:rPr lang="en-US" dirty="0"/>
              <a:t>https://</a:t>
            </a:r>
            <a:r>
              <a:rPr lang="en-US" dirty="0" err="1"/>
              <a:t>en.wikipedia.org</a:t>
            </a:r>
            <a:r>
              <a:rPr lang="en-US" dirty="0"/>
              <a:t>/wiki/Narration</a:t>
            </a:r>
            <a:br>
              <a:rPr lang="en-US" dirty="0"/>
            </a:br>
            <a:r>
              <a:rPr lang="en-US" sz="1100" b="0" i="0" u="none" strike="noStrike" cap="none" dirty="0">
                <a:solidFill>
                  <a:srgbClr val="000000"/>
                </a:solidFill>
                <a:effectLst/>
                <a:latin typeface="Arial"/>
                <a:ea typeface="Arial"/>
                <a:cs typeface="Arial"/>
                <a:sym typeface="Arial"/>
              </a:rPr>
              <a:t>A first-person point of view reveals the story through a participant narrator. First person creates a close relationship between the narrator and reader, by referring to the viewpoint character with first person pronouns like </a:t>
            </a:r>
            <a:r>
              <a:rPr lang="en-US" sz="1100" b="0" i="1"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(or </a:t>
            </a:r>
            <a:r>
              <a:rPr lang="en-US" sz="1100" b="0" i="1" u="none" strike="noStrike" cap="none" dirty="0">
                <a:solidFill>
                  <a:srgbClr val="000000"/>
                </a:solidFill>
                <a:effectLst/>
                <a:latin typeface="Arial"/>
                <a:ea typeface="Arial"/>
                <a:cs typeface="Arial"/>
                <a:sym typeface="Arial"/>
              </a:rPr>
              <a:t>we</a:t>
            </a:r>
            <a:r>
              <a:rPr lang="en-US" sz="1100" b="0" i="0" u="none" strike="noStrike" cap="none" dirty="0">
                <a:solidFill>
                  <a:srgbClr val="000000"/>
                </a:solidFill>
                <a:effectLst/>
                <a:latin typeface="Arial"/>
                <a:ea typeface="Arial"/>
                <a:cs typeface="Arial"/>
                <a:sym typeface="Arial"/>
              </a:rPr>
              <a:t>, if the narrator is part of a larger group).</a:t>
            </a:r>
            <a:r>
              <a:rPr lang="en-US" sz="1100" b="0" i="0" u="none" strike="noStrike" cap="none" baseline="30000" dirty="0">
                <a:solidFill>
                  <a:srgbClr val="000000"/>
                </a:solidFill>
                <a:effectLst/>
                <a:latin typeface="Arial"/>
                <a:ea typeface="Arial"/>
                <a:cs typeface="Arial"/>
                <a:sym typeface="Arial"/>
                <a:hlinkClick r:id="rId3"/>
              </a:rPr>
              <a:t>[12]</a:t>
            </a:r>
            <a:r>
              <a:rPr lang="en-US" sz="1100" b="0" i="0" u="none" strike="noStrike" cap="none" dirty="0">
                <a:solidFill>
                  <a:srgbClr val="000000"/>
                </a:solidFill>
                <a:effectLst/>
                <a:latin typeface="Arial"/>
                <a:ea typeface="Arial"/>
                <a:cs typeface="Arial"/>
                <a:sym typeface="Arial"/>
              </a:rPr>
              <a:t> That is, the narrator openly acknowledges their own existence. Frequently, the first-person narrator is the </a:t>
            </a:r>
            <a:r>
              <a:rPr lang="en-US" sz="1100" b="0" i="0" u="none" strike="noStrike" cap="none" dirty="0">
                <a:solidFill>
                  <a:srgbClr val="000000"/>
                </a:solidFill>
                <a:effectLst/>
                <a:latin typeface="Arial"/>
                <a:ea typeface="Arial"/>
                <a:cs typeface="Arial"/>
                <a:sym typeface="Arial"/>
                <a:hlinkClick r:id="rId4" tooltip="Protagonist"/>
              </a:rPr>
              <a:t>protagonist</a:t>
            </a:r>
            <a:r>
              <a:rPr lang="en-US" sz="1100" b="0" i="0" u="none" strike="noStrike" cap="none" dirty="0">
                <a:solidFill>
                  <a:srgbClr val="000000"/>
                </a:solidFill>
                <a:effectLst/>
                <a:latin typeface="Arial"/>
                <a:ea typeface="Arial"/>
                <a:cs typeface="Arial"/>
                <a:sym typeface="Arial"/>
              </a:rPr>
              <a:t>, whose inner thoughts are expressed to the audience, even if not to any of the other characters. A first person narrator with limited omniscience is not able to witness or understand all facets of any situation. Thus, a narrator with this perspective will not be able to report the circumstances fully and will leave the reader with a subjective record of the plot details. Additionally, this narrator's character could be pursuing a hidden agenda or may be struggling with mental or physical challenges that further hamper their ability to tell the reader the whole, accurate truth of events. This form includes </a:t>
            </a:r>
            <a:r>
              <a:rPr lang="en-US" sz="1100" b="0" i="0" u="none" strike="noStrike" cap="none" dirty="0">
                <a:solidFill>
                  <a:srgbClr val="000000"/>
                </a:solidFill>
                <a:effectLst/>
                <a:latin typeface="Arial"/>
                <a:ea typeface="Arial"/>
                <a:cs typeface="Arial"/>
                <a:sym typeface="Arial"/>
                <a:hlinkClick r:id="rId5" tooltip="Free indirect speech"/>
              </a:rPr>
              <a:t>temporary first-person narration</a:t>
            </a:r>
            <a:r>
              <a:rPr lang="en-US" sz="1100" b="0" i="0" u="none" strike="noStrike" cap="none" dirty="0">
                <a:solidFill>
                  <a:srgbClr val="000000"/>
                </a:solidFill>
                <a:effectLst/>
                <a:latin typeface="Arial"/>
                <a:ea typeface="Arial"/>
                <a:cs typeface="Arial"/>
                <a:sym typeface="Arial"/>
              </a:rPr>
              <a:t> as a </a:t>
            </a:r>
            <a:r>
              <a:rPr lang="en-US" sz="1100" b="0" i="0" u="none" strike="noStrike" cap="none" dirty="0">
                <a:solidFill>
                  <a:srgbClr val="000000"/>
                </a:solidFill>
                <a:effectLst/>
                <a:latin typeface="Arial"/>
                <a:ea typeface="Arial"/>
                <a:cs typeface="Arial"/>
                <a:sym typeface="Arial"/>
                <a:hlinkClick r:id="rId6" tooltip="Story within a story"/>
              </a:rPr>
              <a:t>story within a story</a:t>
            </a:r>
            <a:r>
              <a:rPr lang="en-US" sz="1100" b="0" i="0" u="none" strike="noStrike" cap="none" dirty="0">
                <a:solidFill>
                  <a:srgbClr val="000000"/>
                </a:solidFill>
                <a:effectLst/>
                <a:latin typeface="Arial"/>
                <a:ea typeface="Arial"/>
                <a:cs typeface="Arial"/>
                <a:sym typeface="Arial"/>
              </a:rPr>
              <a:t>, wherein a narrator or character observing the telling of a story by another is reproduced in full, temporarily and without interruption shifting narration to the speaker. The first-person narrator can also be the </a:t>
            </a:r>
            <a:r>
              <a:rPr lang="en-US" sz="1100" b="0" i="0" u="none" strike="noStrike" cap="none" dirty="0">
                <a:solidFill>
                  <a:srgbClr val="000000"/>
                </a:solidFill>
                <a:effectLst/>
                <a:latin typeface="Arial"/>
                <a:ea typeface="Arial"/>
                <a:cs typeface="Arial"/>
                <a:sym typeface="Arial"/>
                <a:hlinkClick r:id="rId7" tooltip="Focal character"/>
              </a:rPr>
              <a:t>focal character</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2656075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2655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Traditionally, third-person narration is the most commonly used narrative mode in literature. It does not require that the narrator's existence be explained or developed as a particular character, as would be the case with a first-person narrator. It thus allows a story to be told without detailing any information about the teller (narrator) of the story. Instead, a third-person narrator is often simply some disembodied commentary or voice, rather than a fully developed character.</a:t>
            </a:r>
          </a:p>
          <a:p>
            <a:pPr marL="158750" indent="0">
              <a:buNone/>
            </a:pPr>
            <a:r>
              <a:rPr lang="en-US" sz="1100" b="0" i="0" u="none" strike="noStrike" cap="none" dirty="0">
                <a:solidFill>
                  <a:srgbClr val="000000"/>
                </a:solidFill>
                <a:effectLst/>
                <a:latin typeface="Arial"/>
                <a:ea typeface="Arial"/>
                <a:cs typeface="Arial"/>
                <a:sym typeface="Arial"/>
              </a:rPr>
              <a:t>https://</a:t>
            </a:r>
            <a:r>
              <a:rPr lang="en-US" sz="1100" b="0" i="0" u="none" strike="noStrike" cap="none" dirty="0" err="1">
                <a:solidFill>
                  <a:srgbClr val="000000"/>
                </a:solidFill>
                <a:effectLst/>
                <a:latin typeface="Arial"/>
                <a:ea typeface="Arial"/>
                <a:cs typeface="Arial"/>
                <a:sym typeface="Arial"/>
              </a:rPr>
              <a:t>en.wikipedia.org</a:t>
            </a:r>
            <a:r>
              <a:rPr lang="en-US" sz="1100" b="0" i="0" u="none" strike="noStrike" cap="none" dirty="0">
                <a:solidFill>
                  <a:srgbClr val="000000"/>
                </a:solidFill>
                <a:effectLst/>
                <a:latin typeface="Arial"/>
                <a:ea typeface="Arial"/>
                <a:cs typeface="Arial"/>
                <a:sym typeface="Arial"/>
              </a:rPr>
              <a:t>/wiki/</a:t>
            </a:r>
            <a:r>
              <a:rPr lang="en-US" sz="1100" b="0" i="0" u="none" strike="noStrike" cap="none" dirty="0" err="1">
                <a:solidFill>
                  <a:srgbClr val="000000"/>
                </a:solidFill>
                <a:effectLst/>
                <a:latin typeface="Arial"/>
                <a:ea typeface="Arial"/>
                <a:cs typeface="Arial"/>
                <a:sym typeface="Arial"/>
              </a:rPr>
              <a:t>Narration#Third-person</a:t>
            </a:r>
            <a:br>
              <a:rPr lang="en-US" dirty="0"/>
            </a:br>
            <a:endParaRPr lang="en-US" dirty="0"/>
          </a:p>
        </p:txBody>
      </p:sp>
    </p:spTree>
    <p:extLst>
      <p:ext uri="{BB962C8B-B14F-4D97-AF65-F5344CB8AC3E}">
        <p14:creationId xmlns:p14="http://schemas.microsoft.com/office/powerpoint/2010/main" val="3640136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07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www.youtube.com</a:t>
            </a:r>
            <a:r>
              <a:rPr lang="en-US" dirty="0"/>
              <a:t>/</a:t>
            </a:r>
            <a:r>
              <a:rPr lang="en-US" dirty="0" err="1"/>
              <a:t>watch?v</a:t>
            </a:r>
            <a:r>
              <a:rPr lang="en-US" dirty="0"/>
              <a:t>=</a:t>
            </a:r>
            <a:r>
              <a:rPr lang="en-US" dirty="0" err="1"/>
              <a:t>LRhbcDzbGSU&amp;t</a:t>
            </a:r>
            <a:r>
              <a:rPr lang="en-US" dirty="0"/>
              <a:t>=3955</a:t>
            </a:r>
          </a:p>
          <a:p>
            <a:pPr marL="158750" indent="0">
              <a:buNone/>
            </a:pPr>
            <a:r>
              <a:rPr lang="en-US" sz="1100" b="0" i="0" u="none" strike="noStrike" cap="none" dirty="0">
                <a:solidFill>
                  <a:srgbClr val="000000"/>
                </a:solidFill>
                <a:effectLst/>
                <a:latin typeface="Arial"/>
                <a:ea typeface="Arial"/>
                <a:cs typeface="Arial"/>
                <a:sym typeface="Arial"/>
              </a:rPr>
              <a:t>Narratives (The quest – 1 minute)</a:t>
            </a:r>
          </a:p>
          <a:p>
            <a:pPr marL="158750" indent="0">
              <a:buNone/>
            </a:pPr>
            <a:r>
              <a:rPr lang="en-US" sz="1100" b="0" i="0" u="none" strike="noStrike" cap="none" dirty="0">
                <a:solidFill>
                  <a:srgbClr val="000000"/>
                </a:solidFill>
                <a:effectLst/>
                <a:latin typeface="Arial"/>
                <a:ea typeface="Arial"/>
                <a:cs typeface="Arial"/>
                <a:sym typeface="Arial"/>
              </a:rPr>
              <a:t>105:55 - Robert Pinsky </a:t>
            </a:r>
          </a:p>
          <a:p>
            <a:pPr marL="158750" indent="0">
              <a:buNone/>
            </a:pPr>
            <a:r>
              <a:rPr lang="en-US" sz="1100" b="0" i="0" u="none" strike="noStrike" cap="none" dirty="0">
                <a:solidFill>
                  <a:srgbClr val="000000"/>
                </a:solidFill>
                <a:effectLst/>
                <a:latin typeface="Arial"/>
                <a:ea typeface="Arial"/>
                <a:cs typeface="Arial"/>
                <a:sym typeface="Arial"/>
              </a:rPr>
              <a:t>107:06 - potential end  - </a:t>
            </a:r>
            <a:r>
              <a:rPr lang="en-US" sz="1100" b="1" i="0" u="none" strike="noStrike" cap="none" dirty="0">
                <a:solidFill>
                  <a:srgbClr val="000000"/>
                </a:solidFill>
                <a:effectLst/>
                <a:latin typeface="Arial"/>
                <a:ea typeface="Arial"/>
                <a:cs typeface="Arial"/>
                <a:sym typeface="Arial"/>
              </a:rPr>
              <a:t>The imagery was very traditional</a:t>
            </a:r>
          </a:p>
          <a:p>
            <a:pPr marL="158750" indent="0">
              <a:buNone/>
            </a:pPr>
            <a:endParaRPr lang="en-US" dirty="0"/>
          </a:p>
        </p:txBody>
      </p:sp>
    </p:spTree>
    <p:extLst>
      <p:ext uri="{BB962C8B-B14F-4D97-AF65-F5344CB8AC3E}">
        <p14:creationId xmlns:p14="http://schemas.microsoft.com/office/powerpoint/2010/main" val="3265045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ad6b469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ad6b469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504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lnSpc>
                <a:spcPct val="105000"/>
              </a:lnSpc>
              <a:spcAft>
                <a:spcPts val="600"/>
              </a:spcAft>
              <a:buNone/>
            </a:pPr>
            <a:r>
              <a:rPr lang="en-US" sz="1100" dirty="0"/>
              <a:t>3 minute clips</a:t>
            </a:r>
          </a:p>
          <a:p>
            <a:pPr marL="114300" indent="0">
              <a:lnSpc>
                <a:spcPct val="105000"/>
              </a:lnSpc>
              <a:spcAft>
                <a:spcPts val="600"/>
              </a:spcAft>
              <a:buNone/>
            </a:pPr>
            <a:r>
              <a:rPr lang="en-US" sz="1100" dirty="0"/>
              <a:t>Text-based games are great tools for AI research because to succeed at a text-based game an AI needs to understand language, perform common-sense reasoning, deal with a combinatorial action space and overcome common reinforcement learning problems like partial observability and rewards sparsity. These skills are ultimately key skills needed for artificial general intelligence.</a:t>
            </a:r>
          </a:p>
          <a:p>
            <a:pPr marL="114300" indent="0">
              <a:lnSpc>
                <a:spcPct val="105000"/>
              </a:lnSpc>
              <a:spcAft>
                <a:spcPts val="600"/>
              </a:spcAft>
              <a:buNone/>
            </a:pPr>
            <a:endParaRPr lang="en-US" sz="1100" dirty="0"/>
          </a:p>
        </p:txBody>
      </p:sp>
    </p:spTree>
    <p:extLst>
      <p:ext uri="{BB962C8B-B14F-4D97-AF65-F5344CB8AC3E}">
        <p14:creationId xmlns:p14="http://schemas.microsoft.com/office/powerpoint/2010/main" val="1827486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 </a:t>
            </a:r>
            <a:r>
              <a:rPr lang="en-US" dirty="0" err="1"/>
              <a:t>minues</a:t>
            </a:r>
            <a:r>
              <a:rPr lang="en-US" dirty="0"/>
              <a:t> at </a:t>
            </a:r>
          </a:p>
        </p:txBody>
      </p:sp>
    </p:spTree>
    <p:extLst>
      <p:ext uri="{BB962C8B-B14F-4D97-AF65-F5344CB8AC3E}">
        <p14:creationId xmlns:p14="http://schemas.microsoft.com/office/powerpoint/2010/main" val="43139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https://</a:t>
            </a:r>
            <a:r>
              <a:rPr lang="en-US" dirty="0" err="1"/>
              <a:t>www.seanmichaelragan.com</a:t>
            </a:r>
            <a:r>
              <a:rPr lang="en-US" dirty="0"/>
              <a:t>/html/[2008-03-07]_</a:t>
            </a:r>
            <a:r>
              <a:rPr lang="en-US" dirty="0" err="1"/>
              <a:t>Choose_Your_Own_Adventure_book_as_directed_graph.shtml</a:t>
            </a:r>
            <a:endParaRPr lang="en-US" dirty="0"/>
          </a:p>
          <a:p>
            <a:endParaRPr lang="en-US" dirty="0"/>
          </a:p>
        </p:txBody>
      </p:sp>
    </p:spTree>
    <p:extLst>
      <p:ext uri="{BB962C8B-B14F-4D97-AF65-F5344CB8AC3E}">
        <p14:creationId xmlns:p14="http://schemas.microsoft.com/office/powerpoint/2010/main" val="179915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One forebearer of IF is the fantasy role-playing playing game Dungeons and Dragons, a framework for a theatrical interaction, for the exploration of simulated spaces, and for puzzle solving.</a:t>
            </a:r>
            <a:br>
              <a:rPr lang="en-US" dirty="0"/>
            </a:br>
            <a:endParaRPr lang="en-US" dirty="0"/>
          </a:p>
        </p:txBody>
      </p:sp>
    </p:spTree>
    <p:extLst>
      <p:ext uri="{BB962C8B-B14F-4D97-AF65-F5344CB8AC3E}">
        <p14:creationId xmlns:p14="http://schemas.microsoft.com/office/powerpoint/2010/main" val="3078940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endParaRPr lang="en-US" dirty="0"/>
          </a:p>
          <a:p>
            <a:pPr marL="158750" indent="0">
              <a:buNone/>
            </a:pPr>
            <a:r>
              <a:rPr lang="en-US" dirty="0"/>
              <a:t>Dice, are frequently used in a typical game. The twenty-sided die and other dice of unusual shape have become iconic. Dice are used to introduce unpredictability; based on the roll of a die, events may transpire that were not anticipated, foiling even the dungeon master’s plans.</a:t>
            </a:r>
          </a:p>
          <a:p>
            <a:endParaRPr lang="en-US" dirty="0"/>
          </a:p>
        </p:txBody>
      </p:sp>
    </p:spTree>
    <p:extLst>
      <p:ext uri="{BB962C8B-B14F-4D97-AF65-F5344CB8AC3E}">
        <p14:creationId xmlns:p14="http://schemas.microsoft.com/office/powerpoint/2010/main" val="334054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ad6b46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ad6b4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www.youtube.com</a:t>
            </a:r>
            <a:r>
              <a:rPr lang="en-US" dirty="0"/>
              <a:t>/</a:t>
            </a:r>
            <a:r>
              <a:rPr lang="en-US" dirty="0" err="1"/>
              <a:t>watch?v</a:t>
            </a:r>
            <a:r>
              <a:rPr lang="en-US" dirty="0"/>
              <a:t>=</a:t>
            </a:r>
            <a:r>
              <a:rPr lang="en-US" dirty="0" err="1"/>
              <a:t>LRhbcDzbGSU&amp;t</a:t>
            </a:r>
            <a:r>
              <a:rPr lang="en-US" dirty="0"/>
              <a:t>=3398</a:t>
            </a:r>
          </a:p>
          <a:p>
            <a:pPr marL="158750" indent="0">
              <a:buNone/>
            </a:pPr>
            <a:r>
              <a:rPr lang="en-US" dirty="0"/>
              <a:t>Start at  </a:t>
            </a:r>
            <a:r>
              <a:rPr lang="en-US" sz="1100" b="0" i="0" u="none" strike="noStrike" cap="none" dirty="0">
                <a:solidFill>
                  <a:srgbClr val="000000"/>
                </a:solidFill>
                <a:effectLst/>
                <a:latin typeface="Arial"/>
                <a:ea typeface="Arial"/>
                <a:cs typeface="Arial"/>
                <a:sym typeface="Arial"/>
              </a:rPr>
              <a:t>56:38 - Best computer you can get is your brain / joy of reading + </a:t>
            </a:r>
            <a:r>
              <a:rPr lang="en-US" sz="1100" b="0" i="0" u="none" strike="noStrike" cap="none" dirty="0" err="1">
                <a:solidFill>
                  <a:srgbClr val="000000"/>
                </a:solidFill>
                <a:effectLst/>
                <a:latin typeface="Arial"/>
                <a:ea typeface="Arial"/>
                <a:cs typeface="Arial"/>
                <a:sym typeface="Arial"/>
              </a:rPr>
              <a:t>stori</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End at  58:21 - Potential end point </a:t>
            </a:r>
            <a:r>
              <a:rPr lang="en-US" sz="1100" b="1" i="0" u="none" strike="noStrike" cap="none" dirty="0">
                <a:solidFill>
                  <a:srgbClr val="000000"/>
                </a:solidFill>
                <a:effectLst/>
                <a:latin typeface="Arial"/>
                <a:ea typeface="Arial"/>
                <a:cs typeface="Arial"/>
                <a:sym typeface="Arial"/>
              </a:rPr>
              <a:t>(“A story can have meaningful consequences … in a way that had never been seen before”)</a:t>
            </a:r>
          </a:p>
          <a:p>
            <a:pPr marL="158750" indent="0">
              <a:buNone/>
            </a:pPr>
            <a:endParaRPr lang="en-US" dirty="0"/>
          </a:p>
        </p:txBody>
      </p:sp>
    </p:spTree>
    <p:extLst>
      <p:ext uri="{BB962C8B-B14F-4D97-AF65-F5344CB8AC3E}">
        <p14:creationId xmlns:p14="http://schemas.microsoft.com/office/powerpoint/2010/main" val="4155600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d1fc1055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d1fc105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simulated world is represented computationally in some sort of data structure or collection of objects. It is this simulated world that distinguishes a work of interactive fiction from a conversational character or from an expert system that employs natural language understanding.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smtClean="0"/>
            </a:lvl1pPr>
          </a:lstStyle>
          <a:p>
            <a:pPr>
              <a:defRPr/>
            </a:pPr>
            <a:r>
              <a:rPr lang="en-US" dirty="0"/>
              <a:t>CIS 521 - Intro to AI - </a:t>
            </a:r>
            <a:r>
              <a:rPr lang="de-DE" dirty="0"/>
              <a:t>Fall </a:t>
            </a:r>
            <a:r>
              <a:rPr lang="is-IS" dirty="0"/>
              <a:t>2019</a:t>
            </a:r>
            <a:endParaRPr lang="en-US" altLang="en-US" dirty="0"/>
          </a:p>
        </p:txBody>
      </p:sp>
      <p:sp>
        <p:nvSpPr>
          <p:cNvPr id="5" name="Rectangle 3"/>
          <p:cNvSpPr>
            <a:spLocks noGrp="1" noChangeArrowheads="1"/>
          </p:cNvSpPr>
          <p:nvPr>
            <p:ph type="ftr" sz="quarter" idx="11"/>
          </p:nvPr>
        </p:nvSpPr>
        <p:spPr/>
        <p:txBody>
          <a:bodyPr/>
          <a:lstStyle>
            <a:lvl1pPr>
              <a:defRPr smtClean="0"/>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C1997290-8C53-4862-8488-38CB3942D630}" type="slidenum">
              <a:rPr lang="en-US" altLang="en-US"/>
              <a:pPr>
                <a:defRPr/>
              </a:pPr>
              <a:t>‹#›</a:t>
            </a:fld>
            <a:r>
              <a:rPr lang="en-US" altLang="en-US"/>
              <a:t> </a:t>
            </a:r>
          </a:p>
        </p:txBody>
      </p:sp>
    </p:spTree>
    <p:extLst>
      <p:ext uri="{BB962C8B-B14F-4D97-AF65-F5344CB8AC3E}">
        <p14:creationId xmlns:p14="http://schemas.microsoft.com/office/powerpoint/2010/main" val="13547561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4nigRT2KmCE"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hyperlink" Target="https://www.youtube.com/watch?v=4nigRT2KmCE"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www.youtube.com/watch?v=LRhbcDzbGSU&amp;t=236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https://www.youtube.com/watch?v=LRhbcDzbGSU&amp;t=381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hyperlink" Target="https://www.youtube.com/watch?v=LRhbcDzbGSU&amp;t=3955"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www.youtube.com/watch?v=WVIIigrPUJs&amp;t=33"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youtube.com/watch?v=LRhbcDzbGSU&amp;t=339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Front geeked around for an evening in a basement in Massachusetts. It got filmed in HD. Then Jason Scott made a whole video out of it. The song and the video are in service of Jason's upcoming documentary about text adventures, Get Lamp, but you get to enjoy it now. Peek the cameo by Steve Meretzky." title="MC Frontalot - It Is Pitch Dark">
            <a:hlinkClick r:id="rId3"/>
          </p:cNvPr>
          <p:cNvPicPr preferRelativeResize="0"/>
          <p:nvPr/>
        </p:nvPicPr>
        <p:blipFill>
          <a:blip r:embed="rId4">
            <a:alphaModFix/>
          </a:blip>
          <a:stretch>
            <a:fillRect/>
          </a:stretch>
        </p:blipFill>
        <p:spPr>
          <a:xfrm>
            <a:off x="0" y="-857231"/>
            <a:ext cx="9144000" cy="6857969"/>
          </a:xfrm>
          <a:prstGeom prst="rect">
            <a:avLst/>
          </a:prstGeom>
          <a:noFill/>
          <a:ln>
            <a:noFill/>
          </a:ln>
        </p:spPr>
      </p:pic>
      <p:sp>
        <p:nvSpPr>
          <p:cNvPr id="2" name="Rectangle 1">
            <a:extLst>
              <a:ext uri="{FF2B5EF4-FFF2-40B4-BE49-F238E27FC236}">
                <a16:creationId xmlns:a16="http://schemas.microsoft.com/office/drawing/2014/main" id="{6310ED4E-A154-FF48-9708-5E1247F890B1}"/>
              </a:ext>
            </a:extLst>
          </p:cNvPr>
          <p:cNvSpPr/>
          <p:nvPr/>
        </p:nvSpPr>
        <p:spPr>
          <a:xfrm>
            <a:off x="72571" y="4835723"/>
            <a:ext cx="2542684" cy="307777"/>
          </a:xfrm>
          <a:prstGeom prst="rect">
            <a:avLst/>
          </a:prstGeom>
        </p:spPr>
        <p:txBody>
          <a:bodyPr wrap="none">
            <a:spAutoFit/>
          </a:bodyPr>
          <a:lstStyle/>
          <a:p>
            <a:r>
              <a:rPr lang="en-US" dirty="0">
                <a:hlinkClick r:id="rId5"/>
              </a:rPr>
              <a:t>MC Frontalot - It Is Pitch Dark</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Interactive Fiction Games</a:t>
            </a:r>
            <a:endParaRPr/>
          </a:p>
        </p:txBody>
      </p:sp>
      <p:sp>
        <p:nvSpPr>
          <p:cNvPr id="92" name="Google Shape;92;p18"/>
          <p:cNvSpPr txBox="1">
            <a:spLocks noGrp="1"/>
          </p:cNvSpPr>
          <p:nvPr>
            <p:ph type="body" idx="1"/>
          </p:nvPr>
        </p:nvSpPr>
        <p:spPr>
          <a:xfrm>
            <a:off x="2936000" y="1152475"/>
            <a:ext cx="5896200" cy="36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The two essential components of interactive fiction are </a:t>
            </a:r>
            <a:endParaRPr/>
          </a:p>
          <a:p>
            <a:pPr marL="457200" lvl="0" indent="-342900" algn="l" rtl="0">
              <a:spcBef>
                <a:spcPts val="1600"/>
              </a:spcBef>
              <a:spcAft>
                <a:spcPts val="0"/>
              </a:spcAft>
              <a:buSzPts val="1800"/>
              <a:buChar char="●"/>
            </a:pPr>
            <a:r>
              <a:rPr lang="en"/>
              <a:t>The </a:t>
            </a:r>
            <a:r>
              <a:rPr lang="en" b="1"/>
              <a:t>parser, </a:t>
            </a:r>
            <a:r>
              <a:rPr lang="en"/>
              <a:t>which is the component that analyzes natural language input in an interactive fiction work. </a:t>
            </a:r>
            <a:endParaRPr/>
          </a:p>
          <a:p>
            <a:pPr marL="457200" lvl="0" indent="-342900" algn="l" rtl="0">
              <a:spcBef>
                <a:spcPts val="0"/>
              </a:spcBef>
              <a:spcAft>
                <a:spcPts val="0"/>
              </a:spcAft>
              <a:buSzPts val="1800"/>
              <a:buChar char="●"/>
            </a:pPr>
            <a:r>
              <a:rPr lang="en"/>
              <a:t>The </a:t>
            </a:r>
            <a:r>
              <a:rPr lang="en" b="1"/>
              <a:t>world model, </a:t>
            </a:r>
            <a:r>
              <a:rPr lang="en"/>
              <a:t>which is setting of an interactive fiction work.</a:t>
            </a:r>
            <a:endParaRPr/>
          </a:p>
        </p:txBody>
      </p:sp>
      <p:pic>
        <p:nvPicPr>
          <p:cNvPr id="93" name="Google Shape;93;p18"/>
          <p:cNvPicPr preferRelativeResize="0"/>
          <p:nvPr/>
        </p:nvPicPr>
        <p:blipFill>
          <a:blip r:embed="rId3">
            <a:alphaModFix/>
          </a:blip>
          <a:stretch>
            <a:fillRect/>
          </a:stretch>
        </p:blipFill>
        <p:spPr>
          <a:xfrm>
            <a:off x="281200" y="1009175"/>
            <a:ext cx="2618199" cy="3933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Understanding</a:t>
            </a:r>
            <a:endParaRPr/>
          </a:p>
        </p:txBody>
      </p:sp>
      <p:sp>
        <p:nvSpPr>
          <p:cNvPr id="99" name="Google Shape;99;p19"/>
          <p:cNvSpPr txBox="1">
            <a:spLocks noGrp="1"/>
          </p:cNvSpPr>
          <p:nvPr>
            <p:ph type="body" idx="1"/>
          </p:nvPr>
        </p:nvSpPr>
        <p:spPr>
          <a:xfrm>
            <a:off x="311700" y="1152475"/>
            <a:ext cx="6742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Will it rain tomorrow?  Set an alarm for 6:30a.m.  Play music from They Might Be Giants.  How many pints are in a gallon?  Add blueberries to my shopping list.  When did </a:t>
            </a:r>
            <a:br>
              <a:rPr lang="en"/>
            </a:br>
            <a:r>
              <a:rPr lang="en"/>
              <a:t>California become a state? When is the Winter </a:t>
            </a:r>
            <a:br>
              <a:rPr lang="en"/>
            </a:br>
            <a:r>
              <a:rPr lang="en"/>
              <a:t>solstace?  What is the weather like in Hawaii this </a:t>
            </a:r>
            <a:br>
              <a:rPr lang="en"/>
            </a:br>
            <a:r>
              <a:rPr lang="en"/>
              <a:t>weekend?  Turn off the lights. Open the pod bay </a:t>
            </a:r>
            <a:br>
              <a:rPr lang="en"/>
            </a:br>
            <a:r>
              <a:rPr lang="en"/>
              <a:t>doors.</a:t>
            </a:r>
            <a:endParaRPr/>
          </a:p>
        </p:txBody>
      </p:sp>
      <p:grpSp>
        <p:nvGrpSpPr>
          <p:cNvPr id="100" name="Google Shape;100;p19"/>
          <p:cNvGrpSpPr/>
          <p:nvPr/>
        </p:nvGrpSpPr>
        <p:grpSpPr>
          <a:xfrm>
            <a:off x="2443937" y="484625"/>
            <a:ext cx="7250678" cy="5143501"/>
            <a:chOff x="2562987" y="713350"/>
            <a:chExt cx="7250678" cy="5143501"/>
          </a:xfrm>
        </p:grpSpPr>
        <p:pic>
          <p:nvPicPr>
            <p:cNvPr id="101" name="Google Shape;101;p19"/>
            <p:cNvPicPr preferRelativeResize="0"/>
            <p:nvPr/>
          </p:nvPicPr>
          <p:blipFill>
            <a:blip r:embed="rId3">
              <a:alphaModFix/>
            </a:blip>
            <a:stretch>
              <a:fillRect/>
            </a:stretch>
          </p:blipFill>
          <p:spPr>
            <a:xfrm>
              <a:off x="7669003" y="850625"/>
              <a:ext cx="1346875" cy="3895152"/>
            </a:xfrm>
            <a:prstGeom prst="rect">
              <a:avLst/>
            </a:prstGeom>
            <a:noFill/>
            <a:ln>
              <a:noFill/>
            </a:ln>
          </p:spPr>
        </p:pic>
        <p:pic>
          <p:nvPicPr>
            <p:cNvPr id="102" name="Google Shape;102;p19"/>
            <p:cNvPicPr preferRelativeResize="0"/>
            <p:nvPr/>
          </p:nvPicPr>
          <p:blipFill>
            <a:blip r:embed="rId4">
              <a:alphaModFix/>
            </a:blip>
            <a:stretch>
              <a:fillRect/>
            </a:stretch>
          </p:blipFill>
          <p:spPr>
            <a:xfrm>
              <a:off x="2562987" y="713350"/>
              <a:ext cx="7250678" cy="5143501"/>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572700"/>
          </a:xfrm>
          <a:prstGeom prst="rect">
            <a:avLst/>
          </a:prstGeom>
          <a:noFill/>
          <a:ln>
            <a:noFill/>
          </a:ln>
        </p:spPr>
        <p:txBody>
          <a:bodyPr wrap="square" anchor="t">
            <a:normAutofit/>
          </a:bodyPr>
          <a:lstStyle/>
          <a:p>
            <a:pPr>
              <a:lnSpc>
                <a:spcPct val="90000"/>
              </a:lnSpc>
            </a:pPr>
            <a:r>
              <a:rPr lang="en-US" dirty="0"/>
              <a:t>Turing Test</a:t>
            </a:r>
            <a:endParaRPr lang="en-US"/>
          </a:p>
        </p:txBody>
      </p:sp>
      <p:sp>
        <p:nvSpPr>
          <p:cNvPr id="3" name="Content Placeholder 2">
            <a:extLst>
              <a:ext uri="{FF2B5EF4-FFF2-40B4-BE49-F238E27FC236}">
                <a16:creationId xmlns:a16="http://schemas.microsoft.com/office/drawing/2014/main" id="{7BB7486A-E3F9-8545-9FB8-5E39CDEE73D7}"/>
              </a:ext>
            </a:extLst>
          </p:cNvPr>
          <p:cNvSpPr>
            <a:spLocks noGrp="1"/>
          </p:cNvSpPr>
          <p:nvPr>
            <p:ph type="body" idx="1"/>
          </p:nvPr>
        </p:nvSpPr>
        <p:spPr>
          <a:xfrm>
            <a:off x="311699" y="1152475"/>
            <a:ext cx="4711061" cy="3870286"/>
          </a:xfrm>
          <a:prstGeom prst="rect">
            <a:avLst/>
          </a:prstGeom>
          <a:noFill/>
          <a:ln>
            <a:noFill/>
          </a:ln>
        </p:spPr>
        <p:txBody>
          <a:bodyPr wrap="square" anchor="t">
            <a:noAutofit/>
          </a:bodyPr>
          <a:lstStyle/>
          <a:p>
            <a:pPr marL="114300" indent="0">
              <a:spcAft>
                <a:spcPts val="600"/>
              </a:spcAft>
              <a:buNone/>
            </a:pPr>
            <a:r>
              <a:rPr lang="en-US" sz="1500" dirty="0"/>
              <a:t>The idea of computer conversation was developed along with the general-purpose purpose digital compute. Turing presented it in his 1950 paper “Computing Machinery and Intelligence”. Which introduced the Turing Test. The question “Can machines think?” could then be replaced by one that was easier to answer: “Are there imaginable digital computers which would do well in the imitation game?” </a:t>
            </a:r>
          </a:p>
          <a:p>
            <a:pPr marL="114300" indent="0">
              <a:spcAft>
                <a:spcPts val="600"/>
              </a:spcAft>
              <a:buNone/>
            </a:pPr>
            <a:r>
              <a:rPr lang="en-US" sz="1500" dirty="0"/>
              <a:t>Turing highlighted lighted the importance of conversational ability to our perception of intelligence, at a time when computers almost exclusively processed numbers rather than language.</a:t>
            </a:r>
          </a:p>
        </p:txBody>
      </p:sp>
      <p:sp>
        <p:nvSpPr>
          <p:cNvPr id="5" name="Slide Number Placeholder 4" hidden="1"/>
          <p:cNvSpPr>
            <a:spLocks noGrp="1"/>
          </p:cNvSpPr>
          <p:nvPr>
            <p:ph type="sldNum" idx="12"/>
          </p:nvPr>
        </p:nvSpPr>
        <p:spPr/>
        <p:txBody>
          <a:bodyPr/>
          <a:lstStyle/>
          <a:p>
            <a:pPr>
              <a:spcAft>
                <a:spcPts val="600"/>
              </a:spcAft>
              <a:defRPr/>
            </a:pPr>
            <a:fld id="{C1997290-8C53-4862-8488-38CB3942D630}" type="slidenum">
              <a:rPr lang="en-US" altLang="en-US" smtClean="0"/>
              <a:pPr>
                <a:spcAft>
                  <a:spcPts val="600"/>
                </a:spcAft>
                <a:defRPr/>
              </a:pPr>
              <a:t>12</a:t>
            </a:fld>
            <a:r>
              <a:rPr lang="en-US" altLang="en-US"/>
              <a:t> </a:t>
            </a:r>
          </a:p>
        </p:txBody>
      </p:sp>
      <p:pic>
        <p:nvPicPr>
          <p:cNvPr id="6" name="Picture 5">
            <a:extLst>
              <a:ext uri="{FF2B5EF4-FFF2-40B4-BE49-F238E27FC236}">
                <a16:creationId xmlns:a16="http://schemas.microsoft.com/office/drawing/2014/main" id="{FE125FFD-26B9-3240-956A-3DEB6D2826EE}"/>
              </a:ext>
            </a:extLst>
          </p:cNvPr>
          <p:cNvPicPr>
            <a:picLocks noChangeAspect="1"/>
          </p:cNvPicPr>
          <p:nvPr/>
        </p:nvPicPr>
        <p:blipFill>
          <a:blip r:embed="rId3"/>
          <a:stretch>
            <a:fillRect/>
          </a:stretch>
        </p:blipFill>
        <p:spPr>
          <a:xfrm>
            <a:off x="5366130" y="0"/>
            <a:ext cx="3777870" cy="5143500"/>
          </a:xfrm>
          <a:prstGeom prst="rect">
            <a:avLst/>
          </a:prstGeom>
        </p:spPr>
      </p:pic>
    </p:spTree>
    <p:extLst>
      <p:ext uri="{BB962C8B-B14F-4D97-AF65-F5344CB8AC3E}">
        <p14:creationId xmlns:p14="http://schemas.microsoft.com/office/powerpoint/2010/main" val="9583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572700"/>
          </a:xfrm>
          <a:prstGeom prst="rect">
            <a:avLst/>
          </a:prstGeom>
          <a:noFill/>
          <a:ln>
            <a:noFill/>
          </a:ln>
        </p:spPr>
        <p:txBody>
          <a:bodyPr wrap="square" anchor="t">
            <a:normAutofit/>
          </a:bodyPr>
          <a:lstStyle/>
          <a:p>
            <a:pPr>
              <a:lnSpc>
                <a:spcPct val="90000"/>
              </a:lnSpc>
            </a:pPr>
            <a:r>
              <a:rPr lang="en-US" dirty="0"/>
              <a:t>Turing Test</a:t>
            </a:r>
            <a:endParaRPr lang="en-US"/>
          </a:p>
        </p:txBody>
      </p:sp>
      <p:sp>
        <p:nvSpPr>
          <p:cNvPr id="3" name="Content Placeholder 2">
            <a:extLst>
              <a:ext uri="{FF2B5EF4-FFF2-40B4-BE49-F238E27FC236}">
                <a16:creationId xmlns:a16="http://schemas.microsoft.com/office/drawing/2014/main" id="{7BB7486A-E3F9-8545-9FB8-5E39CDEE73D7}"/>
              </a:ext>
            </a:extLst>
          </p:cNvPr>
          <p:cNvSpPr>
            <a:spLocks noGrp="1"/>
          </p:cNvSpPr>
          <p:nvPr>
            <p:ph type="body" idx="1"/>
          </p:nvPr>
        </p:nvSpPr>
        <p:spPr>
          <a:xfrm>
            <a:off x="311699" y="1152475"/>
            <a:ext cx="4711061" cy="3870286"/>
          </a:xfrm>
          <a:prstGeom prst="rect">
            <a:avLst/>
          </a:prstGeom>
          <a:noFill/>
          <a:ln>
            <a:noFill/>
          </a:ln>
        </p:spPr>
        <p:txBody>
          <a:bodyPr wrap="square" anchor="t">
            <a:noAutofit/>
          </a:bodyPr>
          <a:lstStyle/>
          <a:p>
            <a:pPr marL="114300" indent="0">
              <a:spcAft>
                <a:spcPts val="600"/>
              </a:spcAft>
              <a:buNone/>
            </a:pPr>
            <a:r>
              <a:rPr lang="en-US" sz="1500" dirty="0"/>
              <a:t>A human evaluator would judge text-based conversations between a human and a machine designed to generate human-like responses. If the evaluator cannot reliably tell the machine from the human, the machine is said to have passed the test. The test results do not depend on the ability to give correct answers to questions, only how closely one's answers resemble those a human would give.</a:t>
            </a:r>
          </a:p>
        </p:txBody>
      </p:sp>
      <p:sp>
        <p:nvSpPr>
          <p:cNvPr id="5" name="Slide Number Placeholder 4" hidden="1"/>
          <p:cNvSpPr>
            <a:spLocks noGrp="1"/>
          </p:cNvSpPr>
          <p:nvPr>
            <p:ph type="sldNum" idx="12"/>
          </p:nvPr>
        </p:nvSpPr>
        <p:spPr/>
        <p:txBody>
          <a:bodyPr/>
          <a:lstStyle/>
          <a:p>
            <a:pPr>
              <a:spcAft>
                <a:spcPts val="600"/>
              </a:spcAft>
              <a:defRPr/>
            </a:pPr>
            <a:fld id="{C1997290-8C53-4862-8488-38CB3942D630}" type="slidenum">
              <a:rPr lang="en-US" altLang="en-US" smtClean="0"/>
              <a:pPr>
                <a:spcAft>
                  <a:spcPts val="600"/>
                </a:spcAft>
                <a:defRPr/>
              </a:pPr>
              <a:t>13</a:t>
            </a:fld>
            <a:r>
              <a:rPr lang="en-US" altLang="en-US"/>
              <a:t> </a:t>
            </a:r>
          </a:p>
        </p:txBody>
      </p:sp>
      <p:pic>
        <p:nvPicPr>
          <p:cNvPr id="6" name="Picture 5">
            <a:extLst>
              <a:ext uri="{FF2B5EF4-FFF2-40B4-BE49-F238E27FC236}">
                <a16:creationId xmlns:a16="http://schemas.microsoft.com/office/drawing/2014/main" id="{FE125FFD-26B9-3240-956A-3DEB6D2826EE}"/>
              </a:ext>
            </a:extLst>
          </p:cNvPr>
          <p:cNvPicPr>
            <a:picLocks noChangeAspect="1"/>
          </p:cNvPicPr>
          <p:nvPr/>
        </p:nvPicPr>
        <p:blipFill>
          <a:blip r:embed="rId3"/>
          <a:stretch>
            <a:fillRect/>
          </a:stretch>
        </p:blipFill>
        <p:spPr>
          <a:xfrm>
            <a:off x="5366130" y="0"/>
            <a:ext cx="3777870" cy="5143500"/>
          </a:xfrm>
          <a:prstGeom prst="rect">
            <a:avLst/>
          </a:prstGeom>
        </p:spPr>
      </p:pic>
    </p:spTree>
    <p:extLst>
      <p:ext uri="{BB962C8B-B14F-4D97-AF65-F5344CB8AC3E}">
        <p14:creationId xmlns:p14="http://schemas.microsoft.com/office/powerpoint/2010/main" val="1347441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Early Natural Language Understanding</a:t>
            </a:r>
          </a:p>
          <a:p>
            <a:pPr marL="0" lvl="0" indent="0" algn="l" rtl="0">
              <a:spcBef>
                <a:spcPts val="0"/>
              </a:spcBef>
              <a:spcAft>
                <a:spcPts val="0"/>
              </a:spcAft>
              <a:buNone/>
            </a:pPr>
            <a:endParaRPr lang="en-US" dirty="0"/>
          </a:p>
        </p:txBody>
      </p:sp>
      <p:pic>
        <p:nvPicPr>
          <p:cNvPr id="108" name="Google Shape;108;p20"/>
          <p:cNvPicPr preferRelativeResize="0"/>
          <p:nvPr/>
        </p:nvPicPr>
        <p:blipFill>
          <a:blip r:embed="rId3">
            <a:alphaModFix/>
          </a:blip>
          <a:stretch>
            <a:fillRect/>
          </a:stretch>
        </p:blipFill>
        <p:spPr>
          <a:xfrm>
            <a:off x="311700" y="1201150"/>
            <a:ext cx="4401000" cy="3098575"/>
          </a:xfrm>
          <a:prstGeom prst="rect">
            <a:avLst/>
          </a:prstGeom>
          <a:noFill/>
          <a:ln>
            <a:noFill/>
          </a:ln>
        </p:spPr>
      </p:pic>
      <p:pic>
        <p:nvPicPr>
          <p:cNvPr id="109" name="Google Shape;109;p20"/>
          <p:cNvPicPr preferRelativeResize="0"/>
          <p:nvPr/>
        </p:nvPicPr>
        <p:blipFill>
          <a:blip r:embed="rId4">
            <a:alphaModFix/>
          </a:blip>
          <a:stretch>
            <a:fillRect/>
          </a:stretch>
        </p:blipFill>
        <p:spPr>
          <a:xfrm>
            <a:off x="4800575" y="1201150"/>
            <a:ext cx="3861153" cy="3098575"/>
          </a:xfrm>
          <a:prstGeom prst="rect">
            <a:avLst/>
          </a:prstGeom>
          <a:noFill/>
          <a:ln>
            <a:noFill/>
          </a:ln>
        </p:spPr>
      </p:pic>
    </p:spTree>
    <p:extLst>
      <p:ext uri="{BB962C8B-B14F-4D97-AF65-F5344CB8AC3E}">
        <p14:creationId xmlns:p14="http://schemas.microsoft.com/office/powerpoint/2010/main" val="57659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ELIZA</a:t>
            </a:r>
            <a:endParaRPr lang="en-US" dirty="0"/>
          </a:p>
        </p:txBody>
      </p:sp>
      <p:sp>
        <p:nvSpPr>
          <p:cNvPr id="2" name="Text Placeholder 1">
            <a:extLst>
              <a:ext uri="{FF2B5EF4-FFF2-40B4-BE49-F238E27FC236}">
                <a16:creationId xmlns:a16="http://schemas.microsoft.com/office/drawing/2014/main" id="{0019192A-6BB0-5843-9AA6-47BF33AD8BAD}"/>
              </a:ext>
            </a:extLst>
          </p:cNvPr>
          <p:cNvSpPr>
            <a:spLocks noGrp="1"/>
          </p:cNvSpPr>
          <p:nvPr>
            <p:ph type="body" idx="1"/>
          </p:nvPr>
        </p:nvSpPr>
        <p:spPr/>
        <p:txBody>
          <a:bodyPr/>
          <a:lstStyle/>
          <a:p>
            <a:pPr marL="114300" indent="0">
              <a:buNone/>
            </a:pPr>
            <a:r>
              <a:rPr lang="en-US" dirty="0"/>
              <a:t>ELIZA is a language analysis program that can run scripts to have different sorts of conversations; the most famous script was DOCTOR, which was “designed to permit it to play (or parody) the role of a Rogerian psychotherapist engaged in an interview with a patient”.</a:t>
            </a:r>
          </a:p>
          <a:p>
            <a:pPr marL="114300" indent="0">
              <a:buNone/>
            </a:pPr>
            <a:endParaRPr lang="en-US" dirty="0"/>
          </a:p>
          <a:p>
            <a:pPr marL="114300" indent="0">
              <a:buNone/>
            </a:pPr>
            <a:r>
              <a:rPr lang="en-US" dirty="0"/>
              <a:t>ELIZA was the first computer conversationalist, the first chatbot. ELIZA searched for keywords in input. If some were found, the program would transform the input according to a rule and print out the transformed sentence. If none were found, it would provide a default (usually noncommittal) output like “What makes you say that?”</a:t>
            </a:r>
          </a:p>
        </p:txBody>
      </p:sp>
    </p:spTree>
    <p:extLst>
      <p:ext uri="{BB962C8B-B14F-4D97-AF65-F5344CB8AC3E}">
        <p14:creationId xmlns:p14="http://schemas.microsoft.com/office/powerpoint/2010/main" val="1060377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EE894-F7B4-134F-9B69-459225F9CFB2}"/>
              </a:ext>
            </a:extLst>
          </p:cNvPr>
          <p:cNvSpPr>
            <a:spLocks noGrp="1"/>
          </p:cNvSpPr>
          <p:nvPr>
            <p:ph type="title"/>
          </p:nvPr>
        </p:nvSpPr>
        <p:spPr/>
        <p:txBody>
          <a:bodyPr/>
          <a:lstStyle/>
          <a:p>
            <a:r>
              <a:rPr lang="en-US" dirty="0"/>
              <a:t>SHRDLU</a:t>
            </a:r>
          </a:p>
        </p:txBody>
      </p:sp>
      <p:sp>
        <p:nvSpPr>
          <p:cNvPr id="3" name="Text Placeholder 2">
            <a:extLst>
              <a:ext uri="{FF2B5EF4-FFF2-40B4-BE49-F238E27FC236}">
                <a16:creationId xmlns:a16="http://schemas.microsoft.com/office/drawing/2014/main" id="{71C69B46-4DE7-D849-B19C-467EBB435C8C}"/>
              </a:ext>
            </a:extLst>
          </p:cNvPr>
          <p:cNvSpPr>
            <a:spLocks noGrp="1"/>
          </p:cNvSpPr>
          <p:nvPr>
            <p:ph type="body" idx="1"/>
          </p:nvPr>
        </p:nvSpPr>
        <p:spPr/>
        <p:txBody>
          <a:bodyPr/>
          <a:lstStyle/>
          <a:p>
            <a:pPr marL="114300" indent="0">
              <a:buNone/>
            </a:pPr>
            <a:r>
              <a:rPr lang="en-US" dirty="0"/>
              <a:t>Terry Winograd’s SHRDLU had a dialog with the user via teletype and displayed an image of a tabletop with blocks on it. It could respond to natural language commands in real time. It would move the simulated blocks around if asked to; it could also answer questions about them.</a:t>
            </a:r>
          </a:p>
          <a:p>
            <a:pPr marL="114300" indent="0">
              <a:buNone/>
            </a:pPr>
            <a:endParaRPr lang="en-US" dirty="0"/>
          </a:p>
          <a:p>
            <a:pPr marL="114300" indent="0">
              <a:buNone/>
            </a:pPr>
            <a:r>
              <a:rPr lang="en-US" dirty="0"/>
              <a:t>SHRDLU used its knowledge of the simulated world to help it parse input. It represented its knowledge as procedures. SHRDLU had several different components. There was a module for generating replies to the user,, and one for simulating the blocks world.</a:t>
            </a:r>
          </a:p>
          <a:p>
            <a:pPr marL="114300" indent="0">
              <a:buNone/>
            </a:pPr>
            <a:endParaRPr lang="en-US"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57677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32950" y="-18175"/>
            <a:ext cx="9209899" cy="5179843"/>
          </a:xfrm>
          <a:prstGeom prst="rect">
            <a:avLst/>
          </a:prstGeom>
          <a:noFill/>
          <a:ln>
            <a:noFill/>
          </a:ln>
        </p:spPr>
      </p:pic>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Simulated World</a:t>
            </a:r>
            <a:endParaRPr/>
          </a:p>
        </p:txBody>
      </p:sp>
      <p:sp>
        <p:nvSpPr>
          <p:cNvPr id="116" name="Google Shape;11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dirty="0">
                <a:solidFill>
                  <a:srgbClr val="FFFFFF"/>
                </a:solidFill>
              </a:rPr>
              <a:t>What’s the difference between a conversational agent and a work of interactive fiction?  </a:t>
            </a:r>
            <a:r>
              <a:rPr lang="en" b="1" dirty="0">
                <a:solidFill>
                  <a:srgbClr val="FFFFFF"/>
                </a:solidFill>
              </a:rPr>
              <a:t>The simulated world.</a:t>
            </a:r>
            <a:endParaRPr b="1" dirty="0">
              <a:solidFill>
                <a:srgbClr val="FFFFFF"/>
              </a:solidFill>
            </a:endParaRPr>
          </a:p>
          <a:p>
            <a:pPr marL="0" lvl="0" indent="0">
              <a:spcBef>
                <a:spcPts val="1600"/>
              </a:spcBef>
              <a:spcAft>
                <a:spcPts val="1600"/>
              </a:spcAft>
              <a:buNone/>
            </a:pPr>
            <a:r>
              <a:rPr lang="en" dirty="0">
                <a:solidFill>
                  <a:srgbClr val="FFFFFF"/>
                </a:solidFill>
              </a:rPr>
              <a:t>It represents the physical environment, and things like</a:t>
            </a:r>
            <a:br>
              <a:rPr lang="en" dirty="0">
                <a:solidFill>
                  <a:srgbClr val="FFFFFF"/>
                </a:solidFill>
              </a:rPr>
            </a:br>
            <a:r>
              <a:rPr lang="en" dirty="0">
                <a:solidFill>
                  <a:srgbClr val="FFFFFF"/>
                </a:solidFill>
              </a:rPr>
              <a:t>• Settings or locations</a:t>
            </a:r>
            <a:br>
              <a:rPr lang="en" dirty="0">
                <a:solidFill>
                  <a:srgbClr val="FFFFFF"/>
                </a:solidFill>
              </a:rPr>
            </a:br>
            <a:r>
              <a:rPr lang="en" dirty="0">
                <a:solidFill>
                  <a:srgbClr val="FFFFFF"/>
                </a:solidFill>
              </a:rPr>
              <a:t>• Physical objects in each setting</a:t>
            </a:r>
            <a:br>
              <a:rPr lang="en" dirty="0">
                <a:solidFill>
                  <a:srgbClr val="FFFFFF"/>
                </a:solidFill>
              </a:rPr>
            </a:br>
            <a:r>
              <a:rPr lang="en" dirty="0">
                <a:solidFill>
                  <a:srgbClr val="FFFFFF"/>
                </a:solidFill>
              </a:rPr>
              <a:t>• The player’s character </a:t>
            </a:r>
            <a:br>
              <a:rPr lang="en" dirty="0">
                <a:solidFill>
                  <a:srgbClr val="FFFFFF"/>
                </a:solidFill>
              </a:rPr>
            </a:br>
            <a:r>
              <a:rPr lang="en" dirty="0">
                <a:solidFill>
                  <a:srgbClr val="FFFFFF"/>
                </a:solidFill>
              </a:rPr>
              <a:t>• </a:t>
            </a:r>
            <a:r>
              <a:rPr lang="en-US" dirty="0">
                <a:solidFill>
                  <a:srgbClr val="FFFFFF"/>
                </a:solidFill>
              </a:rPr>
              <a:t>Non-player c</a:t>
            </a:r>
            <a:r>
              <a:rPr lang="en" dirty="0" err="1">
                <a:solidFill>
                  <a:srgbClr val="FFFFFF"/>
                </a:solidFill>
              </a:rPr>
              <a:t>haracters</a:t>
            </a:r>
            <a:br>
              <a:rPr lang="en" dirty="0">
                <a:solidFill>
                  <a:srgbClr val="FFFFFF"/>
                </a:solidFill>
              </a:rPr>
            </a:br>
            <a:r>
              <a:rPr lang="en" dirty="0">
                <a:solidFill>
                  <a:srgbClr val="FFFFFF"/>
                </a:solidFill>
              </a:rPr>
              <a:t>It also represents and simulates the physical laws of the environment.</a:t>
            </a:r>
            <a:endParaRPr dirty="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Locations</a:t>
            </a:r>
            <a:endParaRPr/>
          </a:p>
        </p:txBody>
      </p:sp>
      <p:sp>
        <p:nvSpPr>
          <p:cNvPr id="122" name="Google Shape;122;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23" name="Google Shape;123;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YOU ARE AT A COMPLEX JUNCTION. A LOW HANDS AND KNEES PASSAGE FROM THE NORTH JOINS A HIGHER CRAWL FROM THE EAST TO MAKE A WALKING PASSAGE GOING WEST. THERE IS ALSO A LARGE ROOM ABOVE. THE AIR IS DAMP HERE.</a:t>
            </a:r>
            <a:br>
              <a:rPr lang="en-US" dirty="0"/>
            </a:br>
            <a:endParaRPr lang="en-US" dirty="0"/>
          </a:p>
          <a:p>
            <a:pPr marL="0" lvl="0" indent="0">
              <a:spcAft>
                <a:spcPts val="1600"/>
              </a:spcAft>
              <a:buNone/>
            </a:pPr>
            <a:r>
              <a:rPr lang="en-US" dirty="0"/>
              <a:t>A location in Adventure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E420-39F2-8141-BACE-6D28B896E647}"/>
              </a:ext>
            </a:extLst>
          </p:cNvPr>
          <p:cNvSpPr>
            <a:spLocks noGrp="1"/>
          </p:cNvSpPr>
          <p:nvPr>
            <p:ph type="title"/>
          </p:nvPr>
        </p:nvSpPr>
        <p:spPr/>
        <p:txBody>
          <a:bodyPr/>
          <a:lstStyle/>
          <a:p>
            <a:r>
              <a:rPr lang="en-US" dirty="0"/>
              <a:t>Maps </a:t>
            </a:r>
            <a:r>
              <a:rPr lang="en-US"/>
              <a:t>and Mazes</a:t>
            </a:r>
            <a:endParaRPr lang="en-US" dirty="0"/>
          </a:p>
        </p:txBody>
      </p:sp>
      <p:sp>
        <p:nvSpPr>
          <p:cNvPr id="3" name="Text Placeholder 2">
            <a:extLst>
              <a:ext uri="{FF2B5EF4-FFF2-40B4-BE49-F238E27FC236}">
                <a16:creationId xmlns:a16="http://schemas.microsoft.com/office/drawing/2014/main" id="{B4829AE0-0209-CE4B-9E5D-F832C7B16483}"/>
              </a:ext>
            </a:extLst>
          </p:cNvPr>
          <p:cNvSpPr>
            <a:spLocks noGrp="1"/>
          </p:cNvSpPr>
          <p:nvPr>
            <p:ph type="body" idx="1"/>
          </p:nvPr>
        </p:nvSpPr>
        <p:spPr/>
        <p:txBody>
          <a:bodyPr/>
          <a:lstStyle/>
          <a:p>
            <a:pPr marL="114300" indent="0">
              <a:buNone/>
            </a:pPr>
            <a:r>
              <a:rPr lang="en-US" dirty="0"/>
              <a:t>There was a maze Adventure that was essentially impossible to get through without making a map. </a:t>
            </a:r>
          </a:p>
          <a:p>
            <a:pPr marL="114300" indent="0">
              <a:buNone/>
            </a:pPr>
            <a:br>
              <a:rPr lang="en-US" dirty="0"/>
            </a:br>
            <a:r>
              <a:rPr lang="en-US" dirty="0"/>
              <a:t>The pirate’s maze offers rooms that are all uniformly described as “a maze of twisty little passages, all alike.”</a:t>
            </a:r>
          </a:p>
          <a:p>
            <a:pPr marL="114300" indent="0">
              <a:buNone/>
            </a:pPr>
            <a:endParaRPr lang="en-US" dirty="0"/>
          </a:p>
          <a:p>
            <a:pPr marL="114300" indent="0">
              <a:buNone/>
            </a:pPr>
            <a:r>
              <a:rPr lang="en-US" dirty="0"/>
              <a:t>To figure out which room is which, the player character must drop objects to mark the different rooms. The rooms, once all alike, can then be differentiated based on their contents and mapping ping of the usual sort is possible.</a:t>
            </a:r>
          </a:p>
          <a:p>
            <a:pPr marL="114300" indent="0">
              <a:buNone/>
            </a:pPr>
            <a:endParaRPr lang="en-US" dirty="0"/>
          </a:p>
        </p:txBody>
      </p:sp>
    </p:spTree>
    <p:extLst>
      <p:ext uri="{BB962C8B-B14F-4D97-AF65-F5344CB8AC3E}">
        <p14:creationId xmlns:p14="http://schemas.microsoft.com/office/powerpoint/2010/main" val="153792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 Adventure Games</a:t>
            </a:r>
            <a:endParaRPr/>
          </a:p>
        </p:txBody>
      </p:sp>
      <p:sp>
        <p:nvSpPr>
          <p:cNvPr id="60" name="Google Shape;60;p14"/>
          <p:cNvSpPr txBox="1">
            <a:spLocks noGrp="1"/>
          </p:cNvSpPr>
          <p:nvPr>
            <p:ph type="subTitle" idx="1"/>
          </p:nvPr>
        </p:nvSpPr>
        <p:spPr>
          <a:xfrm>
            <a:off x="311700" y="283412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Daphne Ippolito </a:t>
            </a:r>
            <a:endParaRPr/>
          </a:p>
          <a:p>
            <a:pPr marL="0" lvl="0" indent="0" algn="ctr" rtl="0">
              <a:spcBef>
                <a:spcPts val="0"/>
              </a:spcBef>
              <a:spcAft>
                <a:spcPts val="0"/>
              </a:spcAft>
              <a:buNone/>
            </a:pPr>
            <a:r>
              <a:rPr lang="en"/>
              <a:t>Chris Callison-Burch</a:t>
            </a:r>
            <a:endParaRPr/>
          </a:p>
          <a:p>
            <a:pPr marL="0" lvl="0" indent="0" algn="ctr" rtl="0">
              <a:spcBef>
                <a:spcPts val="0"/>
              </a:spcBef>
              <a:spcAft>
                <a:spcPts val="0"/>
              </a:spcAft>
              <a:buNone/>
            </a:pPr>
            <a:endParaRPr/>
          </a:p>
          <a:p>
            <a:pPr marL="0" lvl="0" indent="0" algn="ctr" rtl="0">
              <a:spcBef>
                <a:spcPts val="0"/>
              </a:spcBef>
              <a:spcAft>
                <a:spcPts val="0"/>
              </a:spcAft>
              <a:buNone/>
            </a:pPr>
            <a:r>
              <a:rPr lang="en"/>
              <a:t>http://interactive-fiction-class.org</a:t>
            </a:r>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3">
            <a:alphaModFix/>
          </a:blip>
          <a:srcRect l="7880" t="9141" r="8458" b="6994"/>
          <a:stretch/>
        </p:blipFill>
        <p:spPr>
          <a:xfrm>
            <a:off x="0" y="-5830"/>
            <a:ext cx="9144000" cy="51551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Objects</a:t>
            </a:r>
            <a:endParaRPr/>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In Adventure, instead of a realistic simulation of caving, the author placed five treasures within as an incentive to explore the cave. The player also has to figure out how to get past a snake to move deeper into the cave. The player is attacked dwarves and their treasure is stolen by a pirate.</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4B7AA-3063-CF4B-A504-7E36D5718F40}"/>
              </a:ext>
            </a:extLst>
          </p:cNvPr>
          <p:cNvPicPr>
            <a:picLocks noChangeAspect="1"/>
          </p:cNvPicPr>
          <p:nvPr/>
        </p:nvPicPr>
        <p:blipFill>
          <a:blip r:embed="rId2"/>
          <a:stretch>
            <a:fillRect/>
          </a:stretch>
        </p:blipFill>
        <p:spPr>
          <a:xfrm>
            <a:off x="4872599" y="-526275"/>
            <a:ext cx="4271401" cy="6196049"/>
          </a:xfrm>
          <a:prstGeom prst="rect">
            <a:avLst/>
          </a:prstGeom>
        </p:spPr>
      </p:pic>
      <p:pic>
        <p:nvPicPr>
          <p:cNvPr id="3" name="Picture 2">
            <a:extLst>
              <a:ext uri="{FF2B5EF4-FFF2-40B4-BE49-F238E27FC236}">
                <a16:creationId xmlns:a16="http://schemas.microsoft.com/office/drawing/2014/main" id="{656F3F40-01F5-3841-BA92-EDACF3324890}"/>
              </a:ext>
            </a:extLst>
          </p:cNvPr>
          <p:cNvPicPr>
            <a:picLocks noChangeAspect="1"/>
          </p:cNvPicPr>
          <p:nvPr/>
        </p:nvPicPr>
        <p:blipFill>
          <a:blip r:embed="rId3"/>
          <a:stretch>
            <a:fillRect/>
          </a:stretch>
        </p:blipFill>
        <p:spPr>
          <a:xfrm>
            <a:off x="-38637" y="-242514"/>
            <a:ext cx="5260306" cy="5628527"/>
          </a:xfrm>
          <a:prstGeom prst="rect">
            <a:avLst/>
          </a:prstGeom>
        </p:spPr>
      </p:pic>
    </p:spTree>
    <p:extLst>
      <p:ext uri="{BB962C8B-B14F-4D97-AF65-F5344CB8AC3E}">
        <p14:creationId xmlns:p14="http://schemas.microsoft.com/office/powerpoint/2010/main" val="1535397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Verbs</a:t>
            </a:r>
            <a:endParaRPr/>
          </a:p>
        </p:txBody>
      </p:sp>
      <p:sp>
        <p:nvSpPr>
          <p:cNvPr id="141" name="Google Shape;141;p2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2" name="Google Shape;142;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Players input simple sentences such as “get key” or “go east”, which are interpreted by a text parser. Parsers may vary in sophistication; the first text adventure parsers could only handle two-word sentences in the form of </a:t>
            </a:r>
            <a:r>
              <a:rPr lang="en-US" b="1" dirty="0"/>
              <a:t>verb-noun</a:t>
            </a:r>
            <a:r>
              <a:rPr lang="en-US" dirty="0"/>
              <a:t> pairs. </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r="34768"/>
          <a:stretch/>
        </p:blipFill>
        <p:spPr>
          <a:xfrm>
            <a:off x="0" y="-36725"/>
            <a:ext cx="4669325" cy="5368587"/>
          </a:xfrm>
          <a:prstGeom prst="rect">
            <a:avLst/>
          </a:prstGeom>
          <a:noFill/>
          <a:ln>
            <a:noFill/>
          </a:ln>
        </p:spPr>
      </p:pic>
      <p:pic>
        <p:nvPicPr>
          <p:cNvPr id="148" name="Google Shape;148;p26"/>
          <p:cNvPicPr preferRelativeResize="0"/>
          <p:nvPr/>
        </p:nvPicPr>
        <p:blipFill rotWithShape="1">
          <a:blip r:embed="rId4">
            <a:alphaModFix/>
          </a:blip>
          <a:srcRect l="40376"/>
          <a:stretch/>
        </p:blipFill>
        <p:spPr>
          <a:xfrm>
            <a:off x="4669325" y="-112374"/>
            <a:ext cx="4386550" cy="5517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ctrTitle"/>
          </p:nvPr>
        </p:nvSpPr>
        <p:spPr>
          <a:xfrm>
            <a:off x="311708" y="744575"/>
            <a:ext cx="8520600" cy="2052600"/>
          </a:xfrm>
          <a:prstGeom prst="rect">
            <a:avLst/>
          </a:prstGeom>
          <a:noFill/>
          <a:ln>
            <a:noFill/>
          </a:ln>
        </p:spPr>
        <p:txBody>
          <a:bodyPr wrap="square" anchor="b">
            <a:normAutofit/>
          </a:bodyPr>
          <a:lstStyle/>
          <a:p>
            <a:r>
              <a:rPr lang="en-US" dirty="0"/>
              <a:t>“open the red box with the green key then go north”.</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subTitle" idx="1"/>
          </p:nvPr>
        </p:nvSpPr>
        <p:spPr>
          <a:xfrm>
            <a:off x="311700" y="2834124"/>
            <a:ext cx="8520600" cy="1184083"/>
          </a:xfrm>
          <a:prstGeom prst="rect">
            <a:avLst/>
          </a:prstGeom>
          <a:noFill/>
          <a:ln>
            <a:noFill/>
          </a:ln>
        </p:spPr>
        <p:txBody>
          <a:bodyPr wrap="square" anchor="t">
            <a:normAutofit/>
          </a:bodyPr>
          <a:lstStyle/>
          <a:p>
            <a:pPr>
              <a:lnSpc>
                <a:spcPct val="90000"/>
              </a:lnSpc>
              <a:spcAft>
                <a:spcPts val="600"/>
              </a:spcAft>
            </a:pPr>
            <a:r>
              <a:rPr lang="en-US" sz="1800" dirty="0"/>
              <a:t>Later parsers, such as those built on ZIL (</a:t>
            </a:r>
            <a:r>
              <a:rPr lang="en-US" sz="1800" dirty="0" err="1"/>
              <a:t>Zork</a:t>
            </a:r>
            <a:r>
              <a:rPr lang="en-US" sz="1800" dirty="0"/>
              <a:t> Implementation Language), could understand complete sentences. They could handle more complex inputs. </a:t>
            </a:r>
          </a:p>
          <a:p>
            <a:pPr marL="114300" indent="0">
              <a:lnSpc>
                <a:spcPct val="90000"/>
              </a:lnSpc>
              <a:spcAft>
                <a:spcPts val="600"/>
              </a:spcAft>
              <a:buNone/>
            </a:pPr>
            <a:endParaRPr lang="en-US" sz="1800" dirty="0"/>
          </a:p>
        </p:txBody>
      </p:sp>
    </p:spTree>
    <p:extLst>
      <p:ext uri="{BB962C8B-B14F-4D97-AF65-F5344CB8AC3E}">
        <p14:creationId xmlns:p14="http://schemas.microsoft.com/office/powerpoint/2010/main" val="2707131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0D265-3DAA-5A4E-A271-BA71396155D8}"/>
              </a:ext>
            </a:extLst>
          </p:cNvPr>
          <p:cNvSpPr>
            <a:spLocks noGrp="1"/>
          </p:cNvSpPr>
          <p:nvPr>
            <p:ph type="title"/>
          </p:nvPr>
        </p:nvSpPr>
        <p:spPr/>
        <p:txBody>
          <a:bodyPr/>
          <a:lstStyle/>
          <a:p>
            <a:r>
              <a:rPr lang="en-US" dirty="0"/>
              <a:t>Early Parsers</a:t>
            </a:r>
          </a:p>
        </p:txBody>
      </p:sp>
      <p:sp>
        <p:nvSpPr>
          <p:cNvPr id="3" name="Text Placeholder 2">
            <a:extLst>
              <a:ext uri="{FF2B5EF4-FFF2-40B4-BE49-F238E27FC236}">
                <a16:creationId xmlns:a16="http://schemas.microsoft.com/office/drawing/2014/main" id="{F73662E2-3E3F-1A48-A9BF-A3FD67C90176}"/>
              </a:ext>
            </a:extLst>
          </p:cNvPr>
          <p:cNvSpPr>
            <a:spLocks noGrp="1"/>
          </p:cNvSpPr>
          <p:nvPr>
            <p:ph type="body" idx="1"/>
          </p:nvPr>
        </p:nvSpPr>
        <p:spPr/>
        <p:txBody>
          <a:bodyPr/>
          <a:lstStyle/>
          <a:p>
            <a:pPr marL="114300" indent="0">
              <a:buNone/>
            </a:pPr>
            <a:r>
              <a:rPr lang="en-US" dirty="0"/>
              <a:t>Adventure’s language parser was extremely primitive but removed ambiguity. </a:t>
            </a:r>
          </a:p>
          <a:p>
            <a:pPr marL="114300" indent="0">
              <a:buNone/>
            </a:pPr>
            <a:r>
              <a:rPr lang="en-US" dirty="0"/>
              <a:t>Adventure, with its primitive but effective way of understanding language, that endures and that became widespread. It also became the archetype of the text adventure and of interactive active fiction.</a:t>
            </a:r>
          </a:p>
        </p:txBody>
      </p:sp>
    </p:spTree>
    <p:extLst>
      <p:ext uri="{BB962C8B-B14F-4D97-AF65-F5344CB8AC3E}">
        <p14:creationId xmlns:p14="http://schemas.microsoft.com/office/powerpoint/2010/main" val="2878322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8625-08D4-0A49-AC7F-158D9440073D}"/>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dirty="0"/>
              <a:t>Z-machine</a:t>
            </a:r>
          </a:p>
        </p:txBody>
      </p:sp>
      <p:sp>
        <p:nvSpPr>
          <p:cNvPr id="3" name="Text Placeholder 2">
            <a:extLst>
              <a:ext uri="{FF2B5EF4-FFF2-40B4-BE49-F238E27FC236}">
                <a16:creationId xmlns:a16="http://schemas.microsoft.com/office/drawing/2014/main" id="{F9B83CDA-E46D-8E4B-895C-6EDB53D3D0C6}"/>
              </a:ext>
            </a:extLst>
          </p:cNvPr>
          <p:cNvSpPr>
            <a:spLocks noGrp="1"/>
          </p:cNvSpPr>
          <p:nvPr>
            <p:ph type="body" idx="1"/>
          </p:nvPr>
        </p:nvSpPr>
        <p:spPr>
          <a:xfrm>
            <a:off x="311700" y="3152225"/>
            <a:ext cx="8520600" cy="1300800"/>
          </a:xfrm>
          <a:prstGeom prst="rect">
            <a:avLst/>
          </a:prstGeom>
          <a:noFill/>
          <a:ln>
            <a:noFill/>
          </a:ln>
        </p:spPr>
        <p:txBody>
          <a:bodyPr wrap="square" anchor="t">
            <a:noAutofit/>
          </a:bodyPr>
          <a:lstStyle/>
          <a:p>
            <a:pPr marL="114300" indent="0">
              <a:lnSpc>
                <a:spcPct val="105000"/>
              </a:lnSpc>
              <a:spcAft>
                <a:spcPts val="600"/>
              </a:spcAft>
              <a:buNone/>
            </a:pPr>
            <a:r>
              <a:rPr lang="en-US" sz="1400" dirty="0"/>
              <a:t>Infocom developed a virtual machine to deploy standardized “story files” on many platforms. The Infocom parser was the best of its era. It accepted complex, complete sentence commands when its competitors’ parsers were restricted to simple two-word verb-noun combinations. Its parser was actively upgraded, and later games would ‘understand’ multiple sentence input: ‘pick up the gem and put it in my bag. take the newspaper clipping out of my bag then burn it with the book of matches’.</a:t>
            </a:r>
          </a:p>
        </p:txBody>
      </p:sp>
    </p:spTree>
    <p:extLst>
      <p:ext uri="{BB962C8B-B14F-4D97-AF65-F5344CB8AC3E}">
        <p14:creationId xmlns:p14="http://schemas.microsoft.com/office/powerpoint/2010/main" val="2609492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0ED53C-AA18-8146-B503-E3DE8670B8A4}"/>
              </a:ext>
            </a:extLst>
          </p:cNvPr>
          <p:cNvPicPr>
            <a:picLocks noChangeAspect="1"/>
          </p:cNvPicPr>
          <p:nvPr/>
        </p:nvPicPr>
        <p:blipFill>
          <a:blip r:embed="rId3"/>
          <a:stretch>
            <a:fillRect/>
          </a:stretch>
        </p:blipFill>
        <p:spPr>
          <a:xfrm>
            <a:off x="0" y="0"/>
            <a:ext cx="9144000" cy="5148422"/>
          </a:xfrm>
          <a:prstGeom prst="rect">
            <a:avLst/>
          </a:prstGeom>
        </p:spPr>
      </p:pic>
      <p:sp>
        <p:nvSpPr>
          <p:cNvPr id="5" name="Rectangle 4">
            <a:extLst>
              <a:ext uri="{FF2B5EF4-FFF2-40B4-BE49-F238E27FC236}">
                <a16:creationId xmlns:a16="http://schemas.microsoft.com/office/drawing/2014/main" id="{B4B1AA29-CBF3-1648-9D3A-1CD1BD067441}"/>
              </a:ext>
            </a:extLst>
          </p:cNvPr>
          <p:cNvSpPr/>
          <p:nvPr/>
        </p:nvSpPr>
        <p:spPr>
          <a:xfrm>
            <a:off x="1954251" y="4835723"/>
            <a:ext cx="5235498" cy="307777"/>
          </a:xfrm>
          <a:prstGeom prst="rect">
            <a:avLst/>
          </a:prstGeom>
        </p:spPr>
        <p:txBody>
          <a:bodyPr wrap="squar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=2361</a:t>
            </a:r>
            <a:endParaRPr lang="en-US" dirty="0"/>
          </a:p>
        </p:txBody>
      </p:sp>
    </p:spTree>
    <p:extLst>
      <p:ext uri="{BB962C8B-B14F-4D97-AF65-F5344CB8AC3E}">
        <p14:creationId xmlns:p14="http://schemas.microsoft.com/office/powerpoint/2010/main" val="1076387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C2C67-B4F2-4845-A647-6EAC02418114}"/>
              </a:ext>
            </a:extLst>
          </p:cNvPr>
          <p:cNvSpPr>
            <a:spLocks noGrp="1"/>
          </p:cNvSpPr>
          <p:nvPr>
            <p:ph type="title"/>
          </p:nvPr>
        </p:nvSpPr>
        <p:spPr/>
        <p:txBody>
          <a:bodyPr/>
          <a:lstStyle/>
          <a:p>
            <a:r>
              <a:rPr lang="en-US" dirty="0"/>
              <a:t>Why were parsers so bad?</a:t>
            </a:r>
          </a:p>
        </p:txBody>
      </p:sp>
      <p:sp>
        <p:nvSpPr>
          <p:cNvPr id="4" name="Text Placeholder 3">
            <a:extLst>
              <a:ext uri="{FF2B5EF4-FFF2-40B4-BE49-F238E27FC236}">
                <a16:creationId xmlns:a16="http://schemas.microsoft.com/office/drawing/2014/main" id="{F61EF530-B24C-2E4F-858D-C67A914F903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7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455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1970s, “Choose your own adventure” books grew in popularity.</a:t>
            </a:r>
            <a:endParaRPr dirty="0"/>
          </a:p>
          <a:p>
            <a:pPr marL="0" lvl="0" indent="0" algn="l" rtl="0">
              <a:spcBef>
                <a:spcPts val="1600"/>
              </a:spcBef>
              <a:spcAft>
                <a:spcPts val="0"/>
              </a:spcAft>
              <a:buNone/>
            </a:pPr>
            <a:endParaRPr dirty="0"/>
          </a:p>
        </p:txBody>
      </p:sp>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Paper Interactive Fiction</a:t>
            </a:r>
            <a:endParaRPr/>
          </a:p>
        </p:txBody>
      </p:sp>
      <p:pic>
        <p:nvPicPr>
          <p:cNvPr id="67" name="Google Shape;67;p15"/>
          <p:cNvPicPr preferRelativeResize="0"/>
          <p:nvPr/>
        </p:nvPicPr>
        <p:blipFill>
          <a:blip r:embed="rId3">
            <a:alphaModFix/>
          </a:blip>
          <a:stretch>
            <a:fillRect/>
          </a:stretch>
        </p:blipFill>
        <p:spPr>
          <a:xfrm>
            <a:off x="5323000" y="513974"/>
            <a:ext cx="3215250" cy="2057776"/>
          </a:xfrm>
          <a:prstGeom prst="rect">
            <a:avLst/>
          </a:prstGeom>
          <a:noFill/>
          <a:ln>
            <a:noFill/>
          </a:ln>
        </p:spPr>
      </p:pic>
      <p:pic>
        <p:nvPicPr>
          <p:cNvPr id="68" name="Google Shape;68;p15"/>
          <p:cNvPicPr preferRelativeResize="0"/>
          <p:nvPr/>
        </p:nvPicPr>
        <p:blipFill>
          <a:blip r:embed="rId4">
            <a:alphaModFix/>
          </a:blip>
          <a:stretch>
            <a:fillRect/>
          </a:stretch>
        </p:blipFill>
        <p:spPr>
          <a:xfrm>
            <a:off x="5322999" y="2706000"/>
            <a:ext cx="3088778" cy="2211575"/>
          </a:xfrm>
          <a:prstGeom prst="rect">
            <a:avLst/>
          </a:prstGeom>
          <a:noFill/>
          <a:ln>
            <a:noFill/>
          </a:ln>
        </p:spPr>
      </p:pic>
      <p:pic>
        <p:nvPicPr>
          <p:cNvPr id="69" name="Google Shape;69;p15"/>
          <p:cNvPicPr preferRelativeResize="0"/>
          <p:nvPr/>
        </p:nvPicPr>
        <p:blipFill>
          <a:blip r:embed="rId5">
            <a:alphaModFix/>
          </a:blip>
          <a:stretch>
            <a:fillRect/>
          </a:stretch>
        </p:blipFill>
        <p:spPr>
          <a:xfrm>
            <a:off x="486875" y="2101450"/>
            <a:ext cx="3854955" cy="2891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Puzzles</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In most interactive fiction, puzzles (sorts of challenges or obstacles) are part of the world the player character moves through. In order to complete the IF work, the interactor must figure out how to meet these challenges.</a:t>
            </a:r>
            <a:endParaRPr dirty="0"/>
          </a:p>
        </p:txBody>
      </p:sp>
    </p:spTree>
    <p:extLst>
      <p:ext uri="{BB962C8B-B14F-4D97-AF65-F5344CB8AC3E}">
        <p14:creationId xmlns:p14="http://schemas.microsoft.com/office/powerpoint/2010/main" val="2120621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person, shelf, laptop&#10;&#10;Description automatically generated">
            <a:extLst>
              <a:ext uri="{FF2B5EF4-FFF2-40B4-BE49-F238E27FC236}">
                <a16:creationId xmlns:a16="http://schemas.microsoft.com/office/drawing/2014/main" id="{2393C6D7-0A10-D548-BC78-8D91F009F3D0}"/>
              </a:ext>
            </a:extLst>
          </p:cNvPr>
          <p:cNvPicPr>
            <a:picLocks noChangeAspect="1"/>
          </p:cNvPicPr>
          <p:nvPr/>
        </p:nvPicPr>
        <p:blipFill>
          <a:blip r:embed="rId3"/>
          <a:stretch>
            <a:fillRect/>
          </a:stretch>
        </p:blipFill>
        <p:spPr>
          <a:xfrm>
            <a:off x="6341" y="0"/>
            <a:ext cx="9131318" cy="5143500"/>
          </a:xfrm>
          <a:prstGeom prst="rect">
            <a:avLst/>
          </a:prstGeom>
        </p:spPr>
      </p:pic>
      <p:sp>
        <p:nvSpPr>
          <p:cNvPr id="4" name="Rectangle 3">
            <a:extLst>
              <a:ext uri="{FF2B5EF4-FFF2-40B4-BE49-F238E27FC236}">
                <a16:creationId xmlns:a16="http://schemas.microsoft.com/office/drawing/2014/main" id="{F2F78E94-5552-ED47-811B-FEF5166F2E31}"/>
              </a:ext>
            </a:extLst>
          </p:cNvPr>
          <p:cNvSpPr/>
          <p:nvPr/>
        </p:nvSpPr>
        <p:spPr>
          <a:xfrm>
            <a:off x="1866614" y="4835723"/>
            <a:ext cx="5015450" cy="307777"/>
          </a:xfrm>
          <a:prstGeom prst="rect">
            <a:avLst/>
          </a:prstGeom>
        </p:spPr>
        <p:txBody>
          <a:bodyPr wrap="squar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=3819</a:t>
            </a:r>
            <a:endParaRPr lang="en-US" dirty="0"/>
          </a:p>
        </p:txBody>
      </p:sp>
    </p:spTree>
    <p:extLst>
      <p:ext uri="{BB962C8B-B14F-4D97-AF65-F5344CB8AC3E}">
        <p14:creationId xmlns:p14="http://schemas.microsoft.com/office/powerpoint/2010/main" val="2969758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14CD-5153-8948-A48F-18CD4CDC13CC}"/>
              </a:ext>
            </a:extLst>
          </p:cNvPr>
          <p:cNvSpPr>
            <a:spLocks noGrp="1"/>
          </p:cNvSpPr>
          <p:nvPr>
            <p:ph type="title"/>
          </p:nvPr>
        </p:nvSpPr>
        <p:spPr/>
        <p:txBody>
          <a:bodyPr/>
          <a:lstStyle/>
          <a:p>
            <a:r>
              <a:rPr lang="en-US" dirty="0"/>
              <a:t>Puzzle Solutions</a:t>
            </a:r>
          </a:p>
        </p:txBody>
      </p:sp>
      <p:sp>
        <p:nvSpPr>
          <p:cNvPr id="3" name="Text Placeholder 2">
            <a:extLst>
              <a:ext uri="{FF2B5EF4-FFF2-40B4-BE49-F238E27FC236}">
                <a16:creationId xmlns:a16="http://schemas.microsoft.com/office/drawing/2014/main" id="{E86A2B59-5D27-024F-A21C-9AA473F773B1}"/>
              </a:ext>
            </a:extLst>
          </p:cNvPr>
          <p:cNvSpPr>
            <a:spLocks noGrp="1"/>
          </p:cNvSpPr>
          <p:nvPr>
            <p:ph type="body" idx="1"/>
          </p:nvPr>
        </p:nvSpPr>
        <p:spPr/>
        <p:txBody>
          <a:bodyPr/>
          <a:lstStyle/>
          <a:p>
            <a:pPr marL="114300" indent="0">
              <a:buNone/>
            </a:pPr>
            <a:r>
              <a:rPr lang="en-US" dirty="0"/>
              <a:t>The solutions may be arrived at through the player character’s senses or by having the player character manipulate things in the surroundings and then observe the results to determine the workings of the world.</a:t>
            </a:r>
          </a:p>
          <a:p>
            <a:pPr marL="114300" indent="0">
              <a:buNone/>
            </a:pPr>
            <a:endParaRPr lang="en-US" dirty="0"/>
          </a:p>
          <a:p>
            <a:pPr marL="114300" indent="0">
              <a:buNone/>
            </a:pPr>
            <a:r>
              <a:rPr lang="en-US" dirty="0"/>
              <a:t>Most interactive fiction does not have great replay value.  You cannot simply “replay” a riddle if you know its answer.</a:t>
            </a:r>
          </a:p>
          <a:p>
            <a:pPr marL="114300" indent="0">
              <a:buNone/>
            </a:pPr>
            <a:endParaRPr lang="en-US" dirty="0"/>
          </a:p>
          <a:p>
            <a:pPr marL="114300" indent="0">
              <a:buNone/>
            </a:pPr>
            <a:r>
              <a:rPr lang="en-US" dirty="0"/>
              <a:t>However, once you  learn to play a board game, the knowledge gained from playing it once game doesn’t ruin the experience of playing it again.</a:t>
            </a:r>
          </a:p>
          <a:p>
            <a:pPr marL="114300" indent="0">
              <a:buNone/>
            </a:pPr>
            <a:endParaRPr lang="en-US" dirty="0"/>
          </a:p>
          <a:p>
            <a:endParaRPr lang="en-US" dirty="0"/>
          </a:p>
        </p:txBody>
      </p:sp>
    </p:spTree>
    <p:extLst>
      <p:ext uri="{BB962C8B-B14F-4D97-AF65-F5344CB8AC3E}">
        <p14:creationId xmlns:p14="http://schemas.microsoft.com/office/powerpoint/2010/main" val="3630895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Writing Style</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Aft>
                <a:spcPts val="1600"/>
              </a:spcAft>
              <a:buNone/>
            </a:pPr>
            <a:r>
              <a:rPr lang="en-US" dirty="0"/>
              <a:t>Interactive fiction features two distinct modes of writing: the player input and the game output. Player input is expected to be in simple </a:t>
            </a:r>
            <a:r>
              <a:rPr lang="en-US" b="1" dirty="0"/>
              <a:t>command form </a:t>
            </a:r>
            <a:r>
              <a:rPr lang="en-US" dirty="0"/>
              <a:t>(in linguistics sentences in command form are called </a:t>
            </a:r>
            <a:r>
              <a:rPr lang="en-US" b="1" dirty="0"/>
              <a:t>imperative sentences</a:t>
            </a:r>
            <a:r>
              <a:rPr lang="en-US" dirty="0"/>
              <a:t>).</a:t>
            </a:r>
          </a:p>
          <a:p>
            <a:pPr marL="0" lvl="0" indent="0">
              <a:spcAft>
                <a:spcPts val="1600"/>
              </a:spcAft>
              <a:buNone/>
            </a:pPr>
            <a:r>
              <a:rPr lang="en-US" dirty="0"/>
              <a:t>&gt; look in tea chest</a:t>
            </a:r>
            <a:endParaRPr dirty="0"/>
          </a:p>
        </p:txBody>
      </p:sp>
    </p:spTree>
    <p:extLst>
      <p:ext uri="{BB962C8B-B14F-4D97-AF65-F5344CB8AC3E}">
        <p14:creationId xmlns:p14="http://schemas.microsoft.com/office/powerpoint/2010/main" val="3383618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3000" dirty="0"/>
              <a:t>“That was the first place you tried, hours and hours ago now, and there’s nothing there but that boring old book. You pick it up anyway, bored as you are”. –Graham Nelson </a:t>
            </a:r>
            <a:r>
              <a:rPr lang="en-US" sz="3000" i="1" dirty="0"/>
              <a:t>Curses </a:t>
            </a:r>
            <a:r>
              <a:rPr lang="en-US" sz="3000" dirty="0"/>
              <a:t>(1993)</a:t>
            </a:r>
            <a:endParaRPr lang="en-US" sz="3000" i="1" dirty="0"/>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dirty="0"/>
              <a:t>The responses from the game are usually written from a </a:t>
            </a:r>
            <a:r>
              <a:rPr lang="en-US" b="1" dirty="0"/>
              <a:t>second-person point of view</a:t>
            </a:r>
            <a:r>
              <a:rPr lang="en-US" dirty="0"/>
              <a:t>, in present tense. </a:t>
            </a:r>
          </a:p>
        </p:txBody>
      </p:sp>
    </p:spTree>
    <p:extLst>
      <p:ext uri="{BB962C8B-B14F-4D97-AF65-F5344CB8AC3E}">
        <p14:creationId xmlns:p14="http://schemas.microsoft.com/office/powerpoint/2010/main" val="919710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sz="3000" dirty="0"/>
              <a:t> "I could not unlove him now, merely because I found that he had ceased to notice me". </a:t>
            </a:r>
            <a:br>
              <a:rPr lang="en-US" sz="3000" dirty="0"/>
            </a:br>
            <a:r>
              <a:rPr lang="en-US" sz="3000" i="1" dirty="0"/>
              <a:t>– </a:t>
            </a:r>
            <a:r>
              <a:rPr lang="en-US" sz="3000" dirty="0"/>
              <a:t>Charlotte Brontë's </a:t>
            </a:r>
            <a:r>
              <a:rPr lang="en-US" sz="3000" i="1" dirty="0"/>
              <a:t>Jane Eyre </a:t>
            </a:r>
            <a:r>
              <a:rPr lang="en-US" sz="3000" dirty="0"/>
              <a:t>(1847)</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fontScale="92500" lnSpcReduction="20000"/>
          </a:bodyPr>
          <a:lstStyle/>
          <a:p>
            <a:pPr marL="114300" indent="0">
              <a:spcAft>
                <a:spcPts val="600"/>
              </a:spcAft>
              <a:buNone/>
            </a:pPr>
            <a:r>
              <a:rPr lang="en-US" b="1" dirty="0"/>
              <a:t>First-person – </a:t>
            </a:r>
            <a:r>
              <a:rPr lang="en-US" dirty="0"/>
              <a:t>A first-person narrative is a mode of storytelling in which a narrator relays events from their own point of view using the first-person pronouns "I" or "we”.  The narrator is the protagonist, or retelling events that they witnessed. </a:t>
            </a:r>
            <a:br>
              <a:rPr lang="en-US" dirty="0"/>
            </a:br>
            <a:endParaRPr lang="en-US" dirty="0"/>
          </a:p>
        </p:txBody>
      </p:sp>
    </p:spTree>
    <p:extLst>
      <p:ext uri="{BB962C8B-B14F-4D97-AF65-F5344CB8AC3E}">
        <p14:creationId xmlns:p14="http://schemas.microsoft.com/office/powerpoint/2010/main" val="3085071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1926D0-43B0-A54D-A43F-089C33E04FFF}"/>
              </a:ext>
            </a:extLst>
          </p:cNvPr>
          <p:cNvSpPr>
            <a:spLocks noGrp="1"/>
          </p:cNvSpPr>
          <p:nvPr>
            <p:ph type="title"/>
          </p:nvPr>
        </p:nvSpPr>
        <p:spPr>
          <a:xfrm>
            <a:off x="490250" y="450150"/>
            <a:ext cx="6367800" cy="4090800"/>
          </a:xfrm>
          <a:prstGeom prst="rect">
            <a:avLst/>
          </a:prstGeom>
          <a:noFill/>
          <a:ln>
            <a:noFill/>
          </a:ln>
        </p:spPr>
        <p:txBody>
          <a:bodyPr wrap="square" anchor="ctr">
            <a:normAutofit fontScale="90000"/>
          </a:bodyPr>
          <a:lstStyle/>
          <a:p>
            <a:pPr>
              <a:lnSpc>
                <a:spcPct val="90000"/>
              </a:lnSpc>
            </a:pPr>
            <a:r>
              <a:rPr lang="en-US" sz="3400" b="1" dirty="0"/>
              <a:t>First-person – </a:t>
            </a:r>
            <a:r>
              <a:rPr lang="en-US" sz="3600" dirty="0"/>
              <a:t>A first-person narrative is a mode of storytelling in which a narrator relays events from their own point of view using the first-person pronouns "I" or "we”.  The narrator is the protagonist, or retelling events that they witnessed. </a:t>
            </a:r>
            <a:endParaRPr lang="en-US" sz="3400" dirty="0"/>
          </a:p>
        </p:txBody>
      </p:sp>
    </p:spTree>
    <p:extLst>
      <p:ext uri="{BB962C8B-B14F-4D97-AF65-F5344CB8AC3E}">
        <p14:creationId xmlns:p14="http://schemas.microsoft.com/office/powerpoint/2010/main" val="3602010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0D63-08AC-EC4F-9FE8-60557AEAEE72}"/>
              </a:ext>
            </a:extLst>
          </p:cNvPr>
          <p:cNvSpPr>
            <a:spLocks noGrp="1"/>
          </p:cNvSpPr>
          <p:nvPr>
            <p:ph type="title"/>
          </p:nvPr>
        </p:nvSpPr>
        <p:spPr>
          <a:xfrm>
            <a:off x="311700" y="1106125"/>
            <a:ext cx="8520600" cy="1963500"/>
          </a:xfrm>
          <a:prstGeom prst="rect">
            <a:avLst/>
          </a:prstGeom>
          <a:noFill/>
          <a:ln>
            <a:noFill/>
          </a:ln>
        </p:spPr>
        <p:txBody>
          <a:bodyPr wrap="square" anchor="b">
            <a:normAutofit fontScale="90000"/>
          </a:bodyPr>
          <a:lstStyle/>
          <a:p>
            <a:pPr>
              <a:lnSpc>
                <a:spcPct val="90000"/>
              </a:lnSpc>
            </a:pPr>
            <a:r>
              <a:rPr lang="en-US" sz="3000" dirty="0"/>
              <a:t>"You are not the kind of guy who would be at a place like this at this time of the morning. But here you are, and you cannot say that the terrain is entirely unfamiliar, although the details are fuzzy.”</a:t>
            </a:r>
            <a:br>
              <a:rPr lang="en-US" sz="3000" dirty="0"/>
            </a:br>
            <a:r>
              <a:rPr lang="en-US" sz="3000" dirty="0"/>
              <a:t>Jay </a:t>
            </a:r>
            <a:r>
              <a:rPr lang="en-US" sz="3000" dirty="0" err="1"/>
              <a:t>McInerney's</a:t>
            </a:r>
            <a:r>
              <a:rPr lang="en-US" sz="3000" dirty="0"/>
              <a:t> </a:t>
            </a:r>
            <a:r>
              <a:rPr lang="en-US" sz="3000" i="1" dirty="0"/>
              <a:t>Bright Lights, Big City </a:t>
            </a:r>
            <a:r>
              <a:rPr lang="en-US" sz="3000" dirty="0"/>
              <a:t>(1984)</a:t>
            </a:r>
          </a:p>
        </p:txBody>
      </p:sp>
      <p:sp>
        <p:nvSpPr>
          <p:cNvPr id="3" name="Text Placeholder 2">
            <a:extLst>
              <a:ext uri="{FF2B5EF4-FFF2-40B4-BE49-F238E27FC236}">
                <a16:creationId xmlns:a16="http://schemas.microsoft.com/office/drawing/2014/main" id="{0999B27B-A5A1-4947-A2A2-18F63F0AC2D5}"/>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spcAft>
                <a:spcPts val="600"/>
              </a:spcAft>
              <a:buNone/>
            </a:pPr>
            <a:r>
              <a:rPr lang="en-US" b="1" dirty="0"/>
              <a:t>Second-Person </a:t>
            </a:r>
            <a:r>
              <a:rPr lang="en-US" dirty="0"/>
              <a:t>– The reader is character within the story. This is done with the use of second-person pronouns like </a:t>
            </a:r>
            <a:r>
              <a:rPr lang="en-US" i="1" dirty="0"/>
              <a:t>you</a:t>
            </a:r>
            <a:r>
              <a:rPr lang="en-US" dirty="0"/>
              <a:t>. Stories and novels in second person are comparatively uncommon.</a:t>
            </a:r>
          </a:p>
        </p:txBody>
      </p:sp>
    </p:spTree>
    <p:extLst>
      <p:ext uri="{BB962C8B-B14F-4D97-AF65-F5344CB8AC3E}">
        <p14:creationId xmlns:p14="http://schemas.microsoft.com/office/powerpoint/2010/main" val="337912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1926D0-43B0-A54D-A43F-089C33E04FFF}"/>
              </a:ext>
            </a:extLst>
          </p:cNvPr>
          <p:cNvSpPr>
            <a:spLocks noGrp="1"/>
          </p:cNvSpPr>
          <p:nvPr>
            <p:ph type="title"/>
          </p:nvPr>
        </p:nvSpPr>
        <p:spPr>
          <a:xfrm>
            <a:off x="490250" y="450150"/>
            <a:ext cx="6367800" cy="4090800"/>
          </a:xfrm>
          <a:prstGeom prst="rect">
            <a:avLst/>
          </a:prstGeom>
          <a:noFill/>
          <a:ln>
            <a:noFill/>
          </a:ln>
        </p:spPr>
        <p:txBody>
          <a:bodyPr wrap="square" anchor="ctr">
            <a:normAutofit/>
          </a:bodyPr>
          <a:lstStyle/>
          <a:p>
            <a:pPr>
              <a:lnSpc>
                <a:spcPct val="90000"/>
              </a:lnSpc>
            </a:pPr>
            <a:r>
              <a:rPr lang="en-US" sz="3400" b="1" dirty="0"/>
              <a:t>Second-Peron – </a:t>
            </a:r>
            <a:r>
              <a:rPr lang="en-US" sz="3600" dirty="0"/>
              <a:t>The reader is character within the story. This is done with the use of second-person pronouns like </a:t>
            </a:r>
            <a:r>
              <a:rPr lang="en-US" sz="3600" i="1" dirty="0"/>
              <a:t>you</a:t>
            </a:r>
            <a:r>
              <a:rPr lang="en-US" sz="3600" dirty="0"/>
              <a:t>. Stories and novels in second person are comparatively uncommon.</a:t>
            </a:r>
            <a:endParaRPr lang="en-US" sz="3400" dirty="0"/>
          </a:p>
        </p:txBody>
      </p:sp>
    </p:spTree>
    <p:extLst>
      <p:ext uri="{BB962C8B-B14F-4D97-AF65-F5344CB8AC3E}">
        <p14:creationId xmlns:p14="http://schemas.microsoft.com/office/powerpoint/2010/main" val="1657151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1926D0-43B0-A54D-A43F-089C33E04FFF}"/>
              </a:ext>
            </a:extLst>
          </p:cNvPr>
          <p:cNvSpPr>
            <a:spLocks noGrp="1"/>
          </p:cNvSpPr>
          <p:nvPr>
            <p:ph type="title"/>
          </p:nvPr>
        </p:nvSpPr>
        <p:spPr>
          <a:xfrm>
            <a:off x="490250" y="450150"/>
            <a:ext cx="6367800" cy="4090800"/>
          </a:xfrm>
          <a:prstGeom prst="rect">
            <a:avLst/>
          </a:prstGeom>
          <a:noFill/>
          <a:ln>
            <a:noFill/>
          </a:ln>
        </p:spPr>
        <p:txBody>
          <a:bodyPr wrap="square" anchor="ctr">
            <a:normAutofit fontScale="90000"/>
          </a:bodyPr>
          <a:lstStyle/>
          <a:p>
            <a:pPr>
              <a:lnSpc>
                <a:spcPct val="90000"/>
              </a:lnSpc>
            </a:pPr>
            <a:r>
              <a:rPr lang="en-US" sz="3400" b="1" dirty="0"/>
              <a:t>Third-Person – </a:t>
            </a:r>
            <a:r>
              <a:rPr lang="en-US" sz="3600" dirty="0"/>
              <a:t>The narrator refers to all characters with third person pronouns like </a:t>
            </a:r>
            <a:r>
              <a:rPr lang="en-US" sz="3600" i="1" dirty="0"/>
              <a:t>he, she, </a:t>
            </a:r>
            <a:r>
              <a:rPr lang="en-US" sz="3600" dirty="0"/>
              <a:t>or</a:t>
            </a:r>
            <a:r>
              <a:rPr lang="en-US" sz="3600" i="1" dirty="0"/>
              <a:t> they</a:t>
            </a:r>
            <a:r>
              <a:rPr lang="en-US" sz="3600" dirty="0"/>
              <a:t>, and never first- or second-person pronouns. This makes it clear that the narrator is an unspecified entity or uninvolved person who conveys the story and is not a character of any kind within the story.</a:t>
            </a:r>
            <a:endParaRPr lang="en-US" sz="3400" dirty="0"/>
          </a:p>
        </p:txBody>
      </p:sp>
    </p:spTree>
    <p:extLst>
      <p:ext uri="{BB962C8B-B14F-4D97-AF65-F5344CB8AC3E}">
        <p14:creationId xmlns:p14="http://schemas.microsoft.com/office/powerpoint/2010/main" val="343918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FE594D-F333-E746-BBCD-1F7E7B108DE0}"/>
              </a:ext>
            </a:extLst>
          </p:cNvPr>
          <p:cNvPicPr>
            <a:picLocks noChangeAspect="1"/>
          </p:cNvPicPr>
          <p:nvPr/>
        </p:nvPicPr>
        <p:blipFill>
          <a:blip r:embed="rId3"/>
          <a:stretch>
            <a:fillRect/>
          </a:stretch>
        </p:blipFill>
        <p:spPr>
          <a:xfrm>
            <a:off x="3439889" y="0"/>
            <a:ext cx="5662740" cy="5143500"/>
          </a:xfrm>
          <a:prstGeom prst="rect">
            <a:avLst/>
          </a:prstGeom>
        </p:spPr>
      </p:pic>
      <p:pic>
        <p:nvPicPr>
          <p:cNvPr id="7" name="Picture 6">
            <a:extLst>
              <a:ext uri="{FF2B5EF4-FFF2-40B4-BE49-F238E27FC236}">
                <a16:creationId xmlns:a16="http://schemas.microsoft.com/office/drawing/2014/main" id="{4CEECD26-369D-7A47-B3FE-717DB1F2A27F}"/>
              </a:ext>
            </a:extLst>
          </p:cNvPr>
          <p:cNvPicPr>
            <a:picLocks noChangeAspect="1"/>
          </p:cNvPicPr>
          <p:nvPr/>
        </p:nvPicPr>
        <p:blipFill>
          <a:blip r:embed="rId4"/>
          <a:stretch>
            <a:fillRect/>
          </a:stretch>
        </p:blipFill>
        <p:spPr>
          <a:xfrm>
            <a:off x="3375" y="0"/>
            <a:ext cx="3079102" cy="5143500"/>
          </a:xfrm>
          <a:prstGeom prst="rect">
            <a:avLst/>
          </a:prstGeom>
        </p:spPr>
      </p:pic>
    </p:spTree>
    <p:extLst>
      <p:ext uri="{BB962C8B-B14F-4D97-AF65-F5344CB8AC3E}">
        <p14:creationId xmlns:p14="http://schemas.microsoft.com/office/powerpoint/2010/main" val="29703335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Stories</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673587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photo, man, holding&#10;&#10;Description automatically generated">
            <a:extLst>
              <a:ext uri="{FF2B5EF4-FFF2-40B4-BE49-F238E27FC236}">
                <a16:creationId xmlns:a16="http://schemas.microsoft.com/office/drawing/2014/main" id="{D745E4AD-DC81-1E4D-A167-13C4E5534A11}"/>
              </a:ext>
            </a:extLst>
          </p:cNvPr>
          <p:cNvPicPr>
            <a:picLocks noChangeAspect="1"/>
          </p:cNvPicPr>
          <p:nvPr/>
        </p:nvPicPr>
        <p:blipFill>
          <a:blip r:embed="rId3"/>
          <a:stretch>
            <a:fillRect/>
          </a:stretch>
        </p:blipFill>
        <p:spPr>
          <a:xfrm>
            <a:off x="1979" y="0"/>
            <a:ext cx="9140042" cy="5143500"/>
          </a:xfrm>
          <a:prstGeom prst="rect">
            <a:avLst/>
          </a:prstGeom>
        </p:spPr>
      </p:pic>
      <p:sp>
        <p:nvSpPr>
          <p:cNvPr id="2" name="TextBox 1">
            <a:extLst>
              <a:ext uri="{FF2B5EF4-FFF2-40B4-BE49-F238E27FC236}">
                <a16:creationId xmlns:a16="http://schemas.microsoft.com/office/drawing/2014/main" id="{E3F5EBAF-DEAC-EE4D-885D-037A86C79CAC}"/>
              </a:ext>
            </a:extLst>
          </p:cNvPr>
          <p:cNvSpPr txBox="1"/>
          <p:nvPr/>
        </p:nvSpPr>
        <p:spPr>
          <a:xfrm>
            <a:off x="2124855" y="4835723"/>
            <a:ext cx="4894289" cy="307777"/>
          </a:xfrm>
          <a:prstGeom prst="rect">
            <a:avLst/>
          </a:prstGeom>
          <a:noFill/>
        </p:spPr>
        <p:txBody>
          <a:bodyPr wrap="none" rtlCol="0">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=3955</a:t>
            </a:r>
            <a:endParaRPr lang="en-US" dirty="0"/>
          </a:p>
        </p:txBody>
      </p:sp>
    </p:spTree>
    <p:extLst>
      <p:ext uri="{BB962C8B-B14F-4D97-AF65-F5344CB8AC3E}">
        <p14:creationId xmlns:p14="http://schemas.microsoft.com/office/powerpoint/2010/main" val="1469686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Artificial</a:t>
            </a:r>
            <a:r>
              <a:rPr lang="en" dirty="0"/>
              <a:t> Intelligence</a:t>
            </a:r>
            <a:endParaRPr dirty="0"/>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5" name="Google Shape;135;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3260360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BC24-8A53-1248-B38F-8E40067442D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15F483C-A995-934E-80A4-8F2ADD5C43F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B753385-333C-FF41-B873-F5A4C75D1F88}"/>
              </a:ext>
            </a:extLst>
          </p:cNvPr>
          <p:cNvPicPr>
            <a:picLocks noChangeAspect="1"/>
          </p:cNvPicPr>
          <p:nvPr/>
        </p:nvPicPr>
        <p:blipFill>
          <a:blip r:embed="rId3"/>
          <a:stretch>
            <a:fillRect/>
          </a:stretch>
        </p:blipFill>
        <p:spPr>
          <a:xfrm>
            <a:off x="0" y="-25758"/>
            <a:ext cx="9144000" cy="5143500"/>
          </a:xfrm>
          <a:prstGeom prst="rect">
            <a:avLst/>
          </a:prstGeom>
        </p:spPr>
      </p:pic>
      <p:sp>
        <p:nvSpPr>
          <p:cNvPr id="6" name="Rectangle 5">
            <a:extLst>
              <a:ext uri="{FF2B5EF4-FFF2-40B4-BE49-F238E27FC236}">
                <a16:creationId xmlns:a16="http://schemas.microsoft.com/office/drawing/2014/main" id="{AA98872C-8950-2342-8A46-FC6E0B9F3C82}"/>
              </a:ext>
            </a:extLst>
          </p:cNvPr>
          <p:cNvSpPr/>
          <p:nvPr/>
        </p:nvSpPr>
        <p:spPr>
          <a:xfrm>
            <a:off x="2328437" y="4809965"/>
            <a:ext cx="4487126" cy="307777"/>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WVIIigrPUJs&amp;t</a:t>
            </a:r>
            <a:r>
              <a:rPr lang="en-US" dirty="0">
                <a:hlinkClick r:id="rId4"/>
              </a:rPr>
              <a:t>=33</a:t>
            </a:r>
            <a:endParaRPr lang="en-US" dirty="0"/>
          </a:p>
        </p:txBody>
      </p:sp>
    </p:spTree>
    <p:extLst>
      <p:ext uri="{BB962C8B-B14F-4D97-AF65-F5344CB8AC3E}">
        <p14:creationId xmlns:p14="http://schemas.microsoft.com/office/powerpoint/2010/main" val="2382656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04EC-7A81-194C-875A-F99155F45234}"/>
              </a:ext>
            </a:extLst>
          </p:cNvPr>
          <p:cNvSpPr>
            <a:spLocks noGrp="1"/>
          </p:cNvSpPr>
          <p:nvPr>
            <p:ph type="title"/>
          </p:nvPr>
        </p:nvSpPr>
        <p:spPr>
          <a:xfrm>
            <a:off x="311700" y="1106125"/>
            <a:ext cx="8520600" cy="1963500"/>
          </a:xfrm>
          <a:prstGeom prst="rect">
            <a:avLst/>
          </a:prstGeom>
          <a:noFill/>
          <a:ln>
            <a:noFill/>
          </a:ln>
        </p:spPr>
        <p:txBody>
          <a:bodyPr wrap="square" anchor="b">
            <a:normAutofit/>
          </a:bodyPr>
          <a:lstStyle/>
          <a:p>
            <a:pPr>
              <a:lnSpc>
                <a:spcPct val="90000"/>
              </a:lnSpc>
            </a:pPr>
            <a:r>
              <a:rPr lang="en-US"/>
              <a:t>Text World</a:t>
            </a:r>
          </a:p>
        </p:txBody>
      </p:sp>
      <p:sp>
        <p:nvSpPr>
          <p:cNvPr id="3" name="Text Placeholder 2">
            <a:extLst>
              <a:ext uri="{FF2B5EF4-FFF2-40B4-BE49-F238E27FC236}">
                <a16:creationId xmlns:a16="http://schemas.microsoft.com/office/drawing/2014/main" id="{404B65DA-B9C9-E847-BA8A-2AD52C81560B}"/>
              </a:ext>
            </a:extLst>
          </p:cNvPr>
          <p:cNvSpPr>
            <a:spLocks noGrp="1"/>
          </p:cNvSpPr>
          <p:nvPr>
            <p:ph type="body" idx="1"/>
          </p:nvPr>
        </p:nvSpPr>
        <p:spPr>
          <a:xfrm>
            <a:off x="311700" y="3152225"/>
            <a:ext cx="8520600" cy="1300800"/>
          </a:xfrm>
          <a:prstGeom prst="rect">
            <a:avLst/>
          </a:prstGeom>
          <a:noFill/>
          <a:ln>
            <a:noFill/>
          </a:ln>
        </p:spPr>
        <p:txBody>
          <a:bodyPr wrap="square" anchor="t">
            <a:normAutofit/>
          </a:bodyPr>
          <a:lstStyle/>
          <a:p>
            <a:pPr marL="114300" indent="0">
              <a:lnSpc>
                <a:spcPct val="105000"/>
              </a:lnSpc>
              <a:spcAft>
                <a:spcPts val="600"/>
              </a:spcAft>
              <a:buNone/>
            </a:pPr>
            <a:r>
              <a:rPr lang="en-US" sz="1400" dirty="0"/>
              <a:t>Text-based games are great tools for AI research because to succeed at a text-based game an AI needs to understand language, perform common-sense reasoning, deal with a combinatorial action space and overcome common reinforcement learning problems like partial observability and rewards sparsity. These skills are ultimately key skills needed for artificial general intelligence.</a:t>
            </a:r>
          </a:p>
          <a:p>
            <a:pPr marL="114300" indent="0">
              <a:lnSpc>
                <a:spcPct val="105000"/>
              </a:lnSpc>
              <a:spcAft>
                <a:spcPts val="600"/>
              </a:spcAft>
              <a:buNone/>
            </a:pPr>
            <a:endParaRPr lang="en-US" sz="1400" dirty="0"/>
          </a:p>
        </p:txBody>
      </p:sp>
    </p:spTree>
    <p:extLst>
      <p:ext uri="{BB962C8B-B14F-4D97-AF65-F5344CB8AC3E}">
        <p14:creationId xmlns:p14="http://schemas.microsoft.com/office/powerpoint/2010/main" val="2734603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D23E-FB09-1A4C-B49F-164955B3A282}"/>
              </a:ext>
            </a:extLst>
          </p:cNvPr>
          <p:cNvSpPr>
            <a:spLocks noGrp="1"/>
          </p:cNvSpPr>
          <p:nvPr>
            <p:ph type="title"/>
          </p:nvPr>
        </p:nvSpPr>
        <p:spPr/>
        <p:txBody>
          <a:bodyPr/>
          <a:lstStyle/>
          <a:p>
            <a:r>
              <a:rPr lang="en-US" dirty="0"/>
              <a:t>Paper &amp; Pencil Interactive Fiction</a:t>
            </a:r>
          </a:p>
        </p:txBody>
      </p:sp>
      <p:pic>
        <p:nvPicPr>
          <p:cNvPr id="5" name="Picture 4">
            <a:extLst>
              <a:ext uri="{FF2B5EF4-FFF2-40B4-BE49-F238E27FC236}">
                <a16:creationId xmlns:a16="http://schemas.microsoft.com/office/drawing/2014/main" id="{FB5BC636-24EB-BA4A-B279-4AC99A417C1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30158" y="2039061"/>
            <a:ext cx="4272445" cy="2395064"/>
          </a:xfrm>
          <a:prstGeom prst="rect">
            <a:avLst/>
          </a:prstGeom>
        </p:spPr>
      </p:pic>
      <p:pic>
        <p:nvPicPr>
          <p:cNvPr id="9" name="Picture 8">
            <a:extLst>
              <a:ext uri="{FF2B5EF4-FFF2-40B4-BE49-F238E27FC236}">
                <a16:creationId xmlns:a16="http://schemas.microsoft.com/office/drawing/2014/main" id="{122ADDF1-D916-5C4E-A925-5C7D471490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400" b="90467" l="2667" r="96800">
                        <a14:foregroundMark x1="13200" y1="64467" x2="4800" y2="60400"/>
                        <a14:foregroundMark x1="4800" y1="60400" x2="6933" y2="41600"/>
                        <a14:foregroundMark x1="6933" y1="41600" x2="9200" y2="51000"/>
                        <a14:foregroundMark x1="9200" y1="51000" x2="7667" y2="60800"/>
                        <a14:foregroundMark x1="7667" y1="60800" x2="9267" y2="60133"/>
                        <a14:foregroundMark x1="9533" y1="61867" x2="6600" y2="61867"/>
                        <a14:foregroundMark x1="6600" y1="85067" x2="6867" y2="77200"/>
                        <a14:foregroundMark x1="3333" y1="83733" x2="2667" y2="84133"/>
                        <a14:foregroundMark x1="58800" y1="90267" x2="68267" y2="90533"/>
                        <a14:foregroundMark x1="68267" y1="90533" x2="58933" y2="88733"/>
                        <a14:foregroundMark x1="58933" y1="88733" x2="58800" y2="88600"/>
                        <a14:foregroundMark x1="78067" y1="76667" x2="90933" y2="61933"/>
                        <a14:foregroundMark x1="90933" y1="61933" x2="92067" y2="52733"/>
                        <a14:foregroundMark x1="92067" y1="52733" x2="74133" y2="46400"/>
                        <a14:foregroundMark x1="74133" y1="46400" x2="64733" y2="45867"/>
                        <a14:foregroundMark x1="64733" y1="45867" x2="57333" y2="47800"/>
                        <a14:foregroundMark x1="93667" y1="58867" x2="96800" y2="53733"/>
                        <a14:foregroundMark x1="94800" y1="53200" x2="95333" y2="53467"/>
                        <a14:foregroundMark x1="44333" y1="55067" x2="45000" y2="54267"/>
                        <a14:foregroundMark x1="45133" y1="54133" x2="45133" y2="54133"/>
                        <a14:foregroundMark x1="48533" y1="51467" x2="49067" y2="51467"/>
                        <a14:foregroundMark x1="50133" y1="48467" x2="49733" y2="45600"/>
                        <a14:foregroundMark x1="42400" y1="47467" x2="43600" y2="46933"/>
                        <a14:foregroundMark x1="42800" y1="52133" x2="44333" y2="49933"/>
                        <a14:foregroundMark x1="45667" y1="55533" x2="44733" y2="53467"/>
                        <a14:foregroundMark x1="39267" y1="54800" x2="40333" y2="54267"/>
                        <a14:foregroundMark x1="36533" y1="51600" x2="36867" y2="50200"/>
                        <a14:foregroundMark x1="34933" y1="46133" x2="33400" y2="15733"/>
                        <a14:foregroundMark x1="33400" y1="15733" x2="37800" y2="7467"/>
                        <a14:foregroundMark x1="37800" y1="7467" x2="57133" y2="5400"/>
                        <a14:foregroundMark x1="57133" y1="5400" x2="62733" y2="13000"/>
                        <a14:foregroundMark x1="62733" y1="13000" x2="58467" y2="41400"/>
                        <a14:foregroundMark x1="58467" y1="41400" x2="35600" y2="45333"/>
                        <a14:foregroundMark x1="41267" y1="46667" x2="41400" y2="46067"/>
                        <a14:foregroundMark x1="44667" y1="46267" x2="44200" y2="45333"/>
                        <a14:foregroundMark x1="38600" y1="49667" x2="38800" y2="49733"/>
                      </a14:backgroundRemoval>
                    </a14:imgEffect>
                  </a14:imgLayer>
                </a14:imgProps>
              </a:ext>
            </a:extLst>
          </a:blip>
          <a:stretch>
            <a:fillRect/>
          </a:stretch>
        </p:blipFill>
        <p:spPr>
          <a:xfrm>
            <a:off x="4456392" y="89036"/>
            <a:ext cx="5307969" cy="5307969"/>
          </a:xfrm>
          <a:prstGeom prst="rect">
            <a:avLst/>
          </a:prstGeom>
        </p:spPr>
      </p:pic>
      <p:sp>
        <p:nvSpPr>
          <p:cNvPr id="12" name="Google Shape;65;p15">
            <a:extLst>
              <a:ext uri="{FF2B5EF4-FFF2-40B4-BE49-F238E27FC236}">
                <a16:creationId xmlns:a16="http://schemas.microsoft.com/office/drawing/2014/main" id="{7020AE8C-6BE5-5144-86EE-4538CA0D0A4A}"/>
              </a:ext>
            </a:extLst>
          </p:cNvPr>
          <p:cNvSpPr txBox="1">
            <a:spLocks/>
          </p:cNvSpPr>
          <p:nvPr/>
        </p:nvSpPr>
        <p:spPr>
          <a:xfrm>
            <a:off x="309834" y="1017725"/>
            <a:ext cx="455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None/>
            </a:pPr>
            <a:r>
              <a:rPr lang="en-US" dirty="0"/>
              <a:t>Dungeons &amp; Dragons is a fantasy tabletop role playing game first published in 1974.</a:t>
            </a:r>
          </a:p>
          <a:p>
            <a:pPr marL="0" indent="0">
              <a:buNone/>
            </a:pPr>
            <a:endParaRPr lang="en-US" dirty="0"/>
          </a:p>
        </p:txBody>
      </p:sp>
    </p:spTree>
    <p:extLst>
      <p:ext uri="{BB962C8B-B14F-4D97-AF65-F5344CB8AC3E}">
        <p14:creationId xmlns:p14="http://schemas.microsoft.com/office/powerpoint/2010/main" val="1163718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CBF01-F3E9-A441-BA27-7C12EB238FBE}"/>
              </a:ext>
            </a:extLst>
          </p:cNvPr>
          <p:cNvPicPr>
            <a:picLocks noChangeAspect="1"/>
          </p:cNvPicPr>
          <p:nvPr/>
        </p:nvPicPr>
        <p:blipFill>
          <a:blip r:embed="rId3"/>
          <a:stretch>
            <a:fillRect/>
          </a:stretch>
        </p:blipFill>
        <p:spPr>
          <a:xfrm rot="16200000">
            <a:off x="1651026" y="-3853848"/>
            <a:ext cx="7468442" cy="11149352"/>
          </a:xfrm>
          <a:prstGeom prst="rect">
            <a:avLst/>
          </a:prstGeom>
        </p:spPr>
      </p:pic>
      <p:sp>
        <p:nvSpPr>
          <p:cNvPr id="2" name="Title 1">
            <a:extLst>
              <a:ext uri="{FF2B5EF4-FFF2-40B4-BE49-F238E27FC236}">
                <a16:creationId xmlns:a16="http://schemas.microsoft.com/office/drawing/2014/main" id="{9F2E57BB-74F8-5C44-8175-C0F042A3401B}"/>
              </a:ext>
            </a:extLst>
          </p:cNvPr>
          <p:cNvSpPr>
            <a:spLocks noGrp="1"/>
          </p:cNvSpPr>
          <p:nvPr>
            <p:ph type="title"/>
          </p:nvPr>
        </p:nvSpPr>
        <p:spPr/>
        <p:txBody>
          <a:bodyPr/>
          <a:lstStyle/>
          <a:p>
            <a:r>
              <a:rPr lang="en-US" dirty="0"/>
              <a:t>DUNGEONS AND DRAGON</a:t>
            </a:r>
          </a:p>
        </p:txBody>
      </p:sp>
      <p:sp>
        <p:nvSpPr>
          <p:cNvPr id="3" name="Text Placeholder 2">
            <a:extLst>
              <a:ext uri="{FF2B5EF4-FFF2-40B4-BE49-F238E27FC236}">
                <a16:creationId xmlns:a16="http://schemas.microsoft.com/office/drawing/2014/main" id="{A086D0C0-CDD7-E04C-8B07-21DC37D0E2CD}"/>
              </a:ext>
            </a:extLst>
          </p:cNvPr>
          <p:cNvSpPr>
            <a:spLocks noGrp="1"/>
          </p:cNvSpPr>
          <p:nvPr>
            <p:ph type="body" idx="1"/>
          </p:nvPr>
        </p:nvSpPr>
        <p:spPr/>
        <p:txBody>
          <a:bodyPr/>
          <a:lstStyle/>
          <a:p>
            <a:pPr marL="114300" indent="0">
              <a:buNone/>
            </a:pPr>
            <a:r>
              <a:rPr lang="en-US" sz="2000" dirty="0">
                <a:solidFill>
                  <a:schemeClr val="tx1"/>
                </a:solidFill>
              </a:rPr>
              <a:t>D&amp;D is an open-ended game in which the players assume the roles of characters in a story and can have them attempt any action they want. The game is controlled by a dungeon master, who uses tables, dice, and personal judgment to decide on the effect of a character’s efforts.</a:t>
            </a:r>
          </a:p>
          <a:p>
            <a:pPr marL="114300" indent="0">
              <a:buNone/>
            </a:pPr>
            <a:endParaRPr lang="en-US" sz="2000" dirty="0">
              <a:solidFill>
                <a:schemeClr val="tx1"/>
              </a:solidFill>
            </a:endParaRPr>
          </a:p>
          <a:p>
            <a:pPr marL="114300" indent="0">
              <a:buNone/>
            </a:pPr>
            <a:r>
              <a:rPr lang="en-US" sz="2000" dirty="0">
                <a:solidFill>
                  <a:schemeClr val="tx1"/>
                </a:solidFill>
              </a:rPr>
              <a:t>The players say what their characters do within the world of the campaign. Dice are rolled to help determine the outcome of combat and other encounters. Over the course of many adventures, the members of a party advance in level and become more powerful-and the dungeon master devises new challenges for them.</a:t>
            </a:r>
            <a:br>
              <a:rPr lang="en-US" sz="20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154757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Games Before Graphics</a:t>
            </a:r>
            <a:endParaRPr/>
          </a:p>
        </p:txBody>
      </p:sp>
      <p:sp>
        <p:nvSpPr>
          <p:cNvPr id="86" name="Google Shape;86;p17"/>
          <p:cNvSpPr txBox="1">
            <a:spLocks noGrp="1"/>
          </p:cNvSpPr>
          <p:nvPr>
            <p:ph type="body" idx="1"/>
          </p:nvPr>
        </p:nvSpPr>
        <p:spPr>
          <a:xfrm>
            <a:off x="311700" y="1152475"/>
            <a:ext cx="8520600" cy="955105"/>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Interactive Fiction/Text Adventure Games were the best-selling computer games of the 1980s.  A company called Infocom created the most popular titles.</a:t>
            </a:r>
            <a:endParaRPr dirty="0"/>
          </a:p>
        </p:txBody>
      </p:sp>
      <p:pic>
        <p:nvPicPr>
          <p:cNvPr id="2" name="Picture 1">
            <a:extLst>
              <a:ext uri="{FF2B5EF4-FFF2-40B4-BE49-F238E27FC236}">
                <a16:creationId xmlns:a16="http://schemas.microsoft.com/office/drawing/2014/main" id="{40F49D59-4E48-E647-A09D-A1FD863FF371}"/>
              </a:ext>
            </a:extLst>
          </p:cNvPr>
          <p:cNvPicPr>
            <a:picLocks noChangeAspect="1"/>
          </p:cNvPicPr>
          <p:nvPr/>
        </p:nvPicPr>
        <p:blipFill>
          <a:blip r:embed="rId3"/>
          <a:stretch>
            <a:fillRect/>
          </a:stretch>
        </p:blipFill>
        <p:spPr>
          <a:xfrm>
            <a:off x="-143755" y="2216306"/>
            <a:ext cx="2414180" cy="2927194"/>
          </a:xfrm>
          <a:prstGeom prst="rect">
            <a:avLst/>
          </a:prstGeom>
        </p:spPr>
      </p:pic>
      <p:pic>
        <p:nvPicPr>
          <p:cNvPr id="3" name="Picture 2">
            <a:extLst>
              <a:ext uri="{FF2B5EF4-FFF2-40B4-BE49-F238E27FC236}">
                <a16:creationId xmlns:a16="http://schemas.microsoft.com/office/drawing/2014/main" id="{711DF046-812A-EC43-BE97-2F108DAA29CD}"/>
              </a:ext>
            </a:extLst>
          </p:cNvPr>
          <p:cNvPicPr>
            <a:picLocks noChangeAspect="1"/>
          </p:cNvPicPr>
          <p:nvPr/>
        </p:nvPicPr>
        <p:blipFill>
          <a:blip r:embed="rId4"/>
          <a:stretch>
            <a:fillRect/>
          </a:stretch>
        </p:blipFill>
        <p:spPr>
          <a:xfrm>
            <a:off x="2270425" y="2216306"/>
            <a:ext cx="2159740" cy="2927194"/>
          </a:xfrm>
          <a:prstGeom prst="rect">
            <a:avLst/>
          </a:prstGeom>
        </p:spPr>
      </p:pic>
      <p:pic>
        <p:nvPicPr>
          <p:cNvPr id="4" name="Picture 3">
            <a:extLst>
              <a:ext uri="{FF2B5EF4-FFF2-40B4-BE49-F238E27FC236}">
                <a16:creationId xmlns:a16="http://schemas.microsoft.com/office/drawing/2014/main" id="{DE623894-7D04-FD41-A7BC-F15617609942}"/>
              </a:ext>
            </a:extLst>
          </p:cNvPr>
          <p:cNvPicPr>
            <a:picLocks noChangeAspect="1"/>
          </p:cNvPicPr>
          <p:nvPr/>
        </p:nvPicPr>
        <p:blipFill>
          <a:blip r:embed="rId5"/>
          <a:stretch>
            <a:fillRect/>
          </a:stretch>
        </p:blipFill>
        <p:spPr>
          <a:xfrm>
            <a:off x="4445005" y="2216306"/>
            <a:ext cx="2399340" cy="2927194"/>
          </a:xfrm>
          <a:prstGeom prst="rect">
            <a:avLst/>
          </a:prstGeom>
        </p:spPr>
      </p:pic>
      <p:pic>
        <p:nvPicPr>
          <p:cNvPr id="5" name="Picture 4">
            <a:extLst>
              <a:ext uri="{FF2B5EF4-FFF2-40B4-BE49-F238E27FC236}">
                <a16:creationId xmlns:a16="http://schemas.microsoft.com/office/drawing/2014/main" id="{737259AA-5A05-8042-A8E3-46DCFDB6A2CA}"/>
              </a:ext>
            </a:extLst>
          </p:cNvPr>
          <p:cNvPicPr>
            <a:picLocks noChangeAspect="1"/>
          </p:cNvPicPr>
          <p:nvPr/>
        </p:nvPicPr>
        <p:blipFill>
          <a:blip r:embed="rId6"/>
          <a:stretch>
            <a:fillRect/>
          </a:stretch>
        </p:blipFill>
        <p:spPr>
          <a:xfrm>
            <a:off x="6859185" y="2196190"/>
            <a:ext cx="2461219" cy="29473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827AC8-93F0-B943-9372-E86382B63C15}"/>
              </a:ext>
            </a:extLst>
          </p:cNvPr>
          <p:cNvPicPr>
            <a:picLocks noChangeAspect="1"/>
          </p:cNvPicPr>
          <p:nvPr/>
        </p:nvPicPr>
        <p:blipFill>
          <a:blip r:embed="rId2"/>
          <a:stretch>
            <a:fillRect/>
          </a:stretch>
        </p:blipFill>
        <p:spPr>
          <a:xfrm>
            <a:off x="482600" y="12700"/>
            <a:ext cx="8178800" cy="5118100"/>
          </a:xfrm>
          <a:prstGeom prst="rect">
            <a:avLst/>
          </a:prstGeom>
        </p:spPr>
      </p:pic>
    </p:spTree>
    <p:extLst>
      <p:ext uri="{BB962C8B-B14F-4D97-AF65-F5344CB8AC3E}">
        <p14:creationId xmlns:p14="http://schemas.microsoft.com/office/powerpoint/2010/main" val="725378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6D31-412B-1047-96C3-565619B0EE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CC0F58F-35EC-C647-8AF0-F3EE3A5E61E8}"/>
              </a:ext>
            </a:extLst>
          </p:cNvPr>
          <p:cNvSpPr>
            <a:spLocks noGrp="1"/>
          </p:cNvSpPr>
          <p:nvPr>
            <p:ph type="body" idx="1"/>
          </p:nvPr>
        </p:nvSpPr>
        <p:spPr/>
        <p:txBody>
          <a:bodyPr/>
          <a:lstStyle/>
          <a:p>
            <a:endParaRPr lang="en-US"/>
          </a:p>
        </p:txBody>
      </p:sp>
      <p:pic>
        <p:nvPicPr>
          <p:cNvPr id="5" name="Picture 4" descr="A picture containing person, man, indoor, cellphone&#10;&#10;Description automatically generated">
            <a:extLst>
              <a:ext uri="{FF2B5EF4-FFF2-40B4-BE49-F238E27FC236}">
                <a16:creationId xmlns:a16="http://schemas.microsoft.com/office/drawing/2014/main" id="{2579F8CA-D736-EF43-BEFF-C9387C4290E6}"/>
              </a:ext>
            </a:extLst>
          </p:cNvPr>
          <p:cNvPicPr>
            <a:picLocks noChangeAspect="1"/>
          </p:cNvPicPr>
          <p:nvPr/>
        </p:nvPicPr>
        <p:blipFill>
          <a:blip r:embed="rId3"/>
          <a:stretch>
            <a:fillRect/>
          </a:stretch>
        </p:blipFill>
        <p:spPr>
          <a:xfrm>
            <a:off x="0" y="2450"/>
            <a:ext cx="9144000" cy="5138600"/>
          </a:xfrm>
          <a:prstGeom prst="rect">
            <a:avLst/>
          </a:prstGeom>
        </p:spPr>
      </p:pic>
      <p:sp>
        <p:nvSpPr>
          <p:cNvPr id="6" name="Rectangle 5">
            <a:extLst>
              <a:ext uri="{FF2B5EF4-FFF2-40B4-BE49-F238E27FC236}">
                <a16:creationId xmlns:a16="http://schemas.microsoft.com/office/drawing/2014/main" id="{A68DF5D3-5A37-4147-A1CE-59A23C4863F1}"/>
              </a:ext>
            </a:extLst>
          </p:cNvPr>
          <p:cNvSpPr/>
          <p:nvPr/>
        </p:nvSpPr>
        <p:spPr>
          <a:xfrm>
            <a:off x="1954251" y="4835723"/>
            <a:ext cx="5235498" cy="307777"/>
          </a:xfrm>
          <a:prstGeom prst="rect">
            <a:avLst/>
          </a:prstGeom>
        </p:spPr>
        <p:txBody>
          <a:bodyPr wrap="squar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a:t>
            </a:r>
            <a:r>
              <a:rPr lang="en-US" dirty="0" err="1">
                <a:hlinkClick r:id="rId4"/>
              </a:rPr>
              <a:t>LRhbcDzbGSU&amp;t</a:t>
            </a:r>
            <a:r>
              <a:rPr lang="en-US" dirty="0">
                <a:hlinkClick r:id="rId4"/>
              </a:rPr>
              <a:t>=3398</a:t>
            </a:r>
            <a:endParaRPr lang="en-US" dirty="0"/>
          </a:p>
        </p:txBody>
      </p:sp>
    </p:spTree>
    <p:extLst>
      <p:ext uri="{BB962C8B-B14F-4D97-AF65-F5344CB8AC3E}">
        <p14:creationId xmlns:p14="http://schemas.microsoft.com/office/powerpoint/2010/main" val="425872381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4607</Words>
  <Application>Microsoft Macintosh PowerPoint</Application>
  <PresentationFormat>On-screen Show (16:9)</PresentationFormat>
  <Paragraphs>174</Paragraphs>
  <Slides>44</Slides>
  <Notes>37</Notes>
  <HiddenSlides>2</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44</vt:i4>
      </vt:variant>
    </vt:vector>
  </HeadingPairs>
  <TitlesOfParts>
    <vt:vector size="46" baseType="lpstr">
      <vt:lpstr>Arial</vt:lpstr>
      <vt:lpstr>Simple Dark</vt:lpstr>
      <vt:lpstr>PowerPoint Presentation</vt:lpstr>
      <vt:lpstr>Text Adventure Games</vt:lpstr>
      <vt:lpstr>Paper Interactive Fiction</vt:lpstr>
      <vt:lpstr>PowerPoint Presentation</vt:lpstr>
      <vt:lpstr>Paper &amp; Pencil Interactive Fiction</vt:lpstr>
      <vt:lpstr>DUNGEONS AND DRAGON</vt:lpstr>
      <vt:lpstr>Computer Games Before Graphics</vt:lpstr>
      <vt:lpstr>PowerPoint Presentation</vt:lpstr>
      <vt:lpstr>PowerPoint Presentation</vt:lpstr>
      <vt:lpstr>Interactive Fiction Games</vt:lpstr>
      <vt:lpstr>Natural Language Understanding</vt:lpstr>
      <vt:lpstr>Turing Test</vt:lpstr>
      <vt:lpstr>Turing Test</vt:lpstr>
      <vt:lpstr>Early Natural Language Understanding </vt:lpstr>
      <vt:lpstr>ELIZA</vt:lpstr>
      <vt:lpstr>SHRDLU</vt:lpstr>
      <vt:lpstr>Simulated World</vt:lpstr>
      <vt:lpstr>Locations</vt:lpstr>
      <vt:lpstr>Maps and Mazes</vt:lpstr>
      <vt:lpstr>PowerPoint Presentation</vt:lpstr>
      <vt:lpstr>Objects</vt:lpstr>
      <vt:lpstr>PowerPoint Presentation</vt:lpstr>
      <vt:lpstr>Verbs</vt:lpstr>
      <vt:lpstr>PowerPoint Presentation</vt:lpstr>
      <vt:lpstr>“open the red box with the green key then go north”.</vt:lpstr>
      <vt:lpstr>Early Parsers</vt:lpstr>
      <vt:lpstr>Z-machine</vt:lpstr>
      <vt:lpstr>PowerPoint Presentation</vt:lpstr>
      <vt:lpstr>Why were parsers so bad?</vt:lpstr>
      <vt:lpstr>Puzzles</vt:lpstr>
      <vt:lpstr>PowerPoint Presentation</vt:lpstr>
      <vt:lpstr>Puzzle Solutions</vt:lpstr>
      <vt:lpstr>Writing Style</vt:lpstr>
      <vt:lpstr>“That was the first place you tried, hours and hours ago now, and there’s nothing there but that boring old book. You pick it up anyway, bored as you are”. –Graham Nelson Curses (1993)</vt:lpstr>
      <vt:lpstr> "I could not unlove him now, merely because I found that he had ceased to notice me".  – Charlotte Brontë's Jane Eyre (1847)</vt:lpstr>
      <vt:lpstr>First-person – A first-person narrative is a mode of storytelling in which a narrator relays events from their own point of view using the first-person pronouns "I" or "we”.  The narrator is the protagonist, or retelling events that they witnessed. </vt:lpstr>
      <vt:lpstr>"You are not the kind of guy who would be at a place like this at this time of the morning. But here you are, and you cannot say that the terrain is entirely unfamiliar, although the details are fuzzy.” Jay McInerney's Bright Lights, Big City (1984)</vt:lpstr>
      <vt:lpstr>Second-Peron – The reader is character within the story. This is done with the use of second-person pronouns like you. Stories and novels in second person are comparatively uncommon.</vt:lpstr>
      <vt:lpstr>Third-Person – The narrator refers to all characters with third person pronouns like he, she, or they, and never first- or second-person pronouns. This makes it clear that the narrator is an unspecified entity or uninvolved person who conveys the story and is not a character of any kind within the story.</vt:lpstr>
      <vt:lpstr>Stories</vt:lpstr>
      <vt:lpstr>PowerPoint Presentation</vt:lpstr>
      <vt:lpstr>Artificial Intelligence</vt:lpstr>
      <vt:lpstr>PowerPoint Presentation</vt:lpstr>
      <vt:lpstr>Text World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Callison-Burch, Christopher</dc:creator>
  <cp:lastModifiedBy>Callison-Burch, Christopher</cp:lastModifiedBy>
  <cp:revision>34</cp:revision>
  <dcterms:created xsi:type="dcterms:W3CDTF">2020-01-16T02:50:42Z</dcterms:created>
  <dcterms:modified xsi:type="dcterms:W3CDTF">2020-01-16T03:27:41Z</dcterms:modified>
</cp:coreProperties>
</file>